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8"/>
  </p:notesMasterIdLst>
  <p:sldIdLst>
    <p:sldId id="289" r:id="rId2"/>
    <p:sldId id="314" r:id="rId3"/>
    <p:sldId id="315" r:id="rId4"/>
    <p:sldId id="316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8" r:id="rId15"/>
    <p:sldId id="329" r:id="rId16"/>
    <p:sldId id="330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17529"/>
    <a:srgbClr val="F3CD60"/>
    <a:srgbClr val="F6C6D5"/>
    <a:srgbClr val="F4B6C9"/>
    <a:srgbClr val="F6B4E0"/>
    <a:srgbClr val="F6B4BD"/>
    <a:srgbClr val="FF7DBE"/>
    <a:srgbClr val="FF66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5431" autoAdjust="0"/>
  </p:normalViewPr>
  <p:slideViewPr>
    <p:cSldViewPr>
      <p:cViewPr>
        <p:scale>
          <a:sx n="90" d="100"/>
          <a:sy n="90" d="100"/>
        </p:scale>
        <p:origin x="-101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B3A6-992C-4171-B8AF-B1DADEB0293A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6141E-2895-471E-8B32-30B4BA5650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74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3C454E81-E42A-4321-8C46-ABD463014372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F4DAE1E0-2364-4AD2-8812-85AB7898601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18" Type="http://schemas.openxmlformats.org/officeDocument/2006/relationships/slide" Target="slide10.xml"/><Relationship Id="rId26" Type="http://schemas.openxmlformats.org/officeDocument/2006/relationships/slide" Target="slide11.xml"/><Relationship Id="rId3" Type="http://schemas.openxmlformats.org/officeDocument/2006/relationships/image" Target="../media/image2.png"/><Relationship Id="rId21" Type="http://schemas.openxmlformats.org/officeDocument/2006/relationships/image" Target="../media/image11.jpe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17" Type="http://schemas.openxmlformats.org/officeDocument/2006/relationships/image" Target="../media/image9.jpeg"/><Relationship Id="rId25" Type="http://schemas.openxmlformats.org/officeDocument/2006/relationships/image" Target="../media/image13.jpeg"/><Relationship Id="rId2" Type="http://schemas.openxmlformats.org/officeDocument/2006/relationships/slide" Target="slide2.xml"/><Relationship Id="rId16" Type="http://schemas.openxmlformats.org/officeDocument/2006/relationships/slide" Target="slide9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24" Type="http://schemas.openxmlformats.org/officeDocument/2006/relationships/slide" Target="slide14.xml"/><Relationship Id="rId5" Type="http://schemas.openxmlformats.org/officeDocument/2006/relationships/image" Target="../media/image3.jpeg"/><Relationship Id="rId15" Type="http://schemas.openxmlformats.org/officeDocument/2006/relationships/image" Target="../media/image8.png"/><Relationship Id="rId23" Type="http://schemas.openxmlformats.org/officeDocument/2006/relationships/image" Target="../media/image12.jpeg"/><Relationship Id="rId10" Type="http://schemas.openxmlformats.org/officeDocument/2006/relationships/slide" Target="slide6.xml"/><Relationship Id="rId19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5.jpeg"/><Relationship Id="rId14" Type="http://schemas.openxmlformats.org/officeDocument/2006/relationships/slide" Target="slide8.xml"/><Relationship Id="rId22" Type="http://schemas.openxmlformats.org/officeDocument/2006/relationships/slide" Target="slide13.xml"/><Relationship Id="rId27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44075" y="260648"/>
            <a:ext cx="1347413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60648"/>
            <a:ext cx="1036882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9582" y="269429"/>
            <a:ext cx="985297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"/>
          <a:stretch>
            <a:fillRect/>
          </a:stretch>
        </p:blipFill>
        <p:spPr bwMode="auto">
          <a:xfrm>
            <a:off x="7704062" y="270620"/>
            <a:ext cx="1248671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35496" y="2055393"/>
            <a:ext cx="892762" cy="97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8742" y="2043468"/>
            <a:ext cx="905621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8196" y="2054533"/>
            <a:ext cx="967676" cy="974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Cecilia\Desktop\01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6604" y="2055394"/>
            <a:ext cx="1346400" cy="974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79912" y="3798811"/>
            <a:ext cx="1210886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6633633" y="3789040"/>
            <a:ext cx="927098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898699" y="3789040"/>
            <a:ext cx="912359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3700019" y="5294603"/>
            <a:ext cx="1325809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3539346" y="1268760"/>
            <a:ext cx="1442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1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Séc. V – Estados  Bárbaros  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004048" y="1267435"/>
            <a:ext cx="1394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2 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Impérios Árabe e Bizantino 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372200" y="1267820"/>
            <a:ext cx="11521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3 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Os Merovíngios 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730660" y="1332308"/>
            <a:ext cx="1305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4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Carlos Magno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765091" y="3107694"/>
            <a:ext cx="10097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5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Carlos Magno 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860032" y="3119461"/>
            <a:ext cx="119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6 </a:t>
            </a:r>
          </a:p>
          <a:p>
            <a:pPr algn="ctr"/>
            <a:r>
              <a:rPr lang="pt-PT" sz="1100" b="1" dirty="0">
                <a:cs typeface="Times New Roman" pitchFamily="18" charset="0"/>
              </a:rPr>
              <a:t>Capetos e </a:t>
            </a:r>
            <a:r>
              <a:rPr lang="pt-PT" sz="1100" b="1" dirty="0" smtClean="0">
                <a:cs typeface="Times New Roman" pitchFamily="18" charset="0"/>
              </a:rPr>
              <a:t>Plantagenetas</a:t>
            </a:r>
            <a:endParaRPr lang="pt-BR" sz="105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7391142" y="3068960"/>
            <a:ext cx="13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8 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Renascimento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 </a:t>
            </a:r>
            <a:r>
              <a:rPr lang="pt-BR" sz="1100" b="1" dirty="0">
                <a:cs typeface="Times New Roman" pitchFamily="18" charset="0"/>
              </a:rPr>
              <a:t>Comercial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084168" y="3068960"/>
            <a:ext cx="1095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7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Europa ano 1000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3856659" y="4798933"/>
            <a:ext cx="10706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9 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As Cruzadas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28" name="CaixaDeTexto 27">
            <a:hlinkClick r:id="rId20" action="ppaction://hlinksldjump"/>
          </p:cNvPr>
          <p:cNvSpPr txBox="1"/>
          <p:nvPr/>
        </p:nvSpPr>
        <p:spPr>
          <a:xfrm>
            <a:off x="6392150" y="4789162"/>
            <a:ext cx="1420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11 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Vida econômica sécs. </a:t>
            </a:r>
            <a:r>
              <a:rPr lang="pt-BR" sz="1100" b="1" dirty="0">
                <a:cs typeface="Times New Roman" pitchFamily="18" charset="0"/>
              </a:rPr>
              <a:t>XII e </a:t>
            </a:r>
            <a:r>
              <a:rPr lang="pt-BR" sz="1100" b="1" dirty="0" smtClean="0">
                <a:cs typeface="Times New Roman" pitchFamily="18" charset="0"/>
              </a:rPr>
              <a:t>XIII</a:t>
            </a:r>
            <a:endParaRPr lang="pt-BR" sz="11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7827261" y="4789162"/>
            <a:ext cx="106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12 </a:t>
            </a:r>
          </a:p>
          <a:p>
            <a:pPr algn="ctr"/>
            <a:r>
              <a:rPr lang="pt-BR" sz="1100" b="1" dirty="0">
                <a:cs typeface="Times New Roman" pitchFamily="18" charset="0"/>
              </a:rPr>
              <a:t>A Europa </a:t>
            </a:r>
            <a:r>
              <a:rPr lang="pt-BR" sz="1100" b="1" dirty="0" smtClean="0">
                <a:cs typeface="Times New Roman" pitchFamily="18" charset="0"/>
              </a:rPr>
              <a:t>Cristã</a:t>
            </a:r>
            <a:endParaRPr lang="pt-BR" sz="1100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3520284" y="6294725"/>
            <a:ext cx="1699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13 </a:t>
            </a:r>
          </a:p>
          <a:p>
            <a:pPr algn="ctr"/>
            <a:r>
              <a:rPr lang="pt-BR" sz="1100" b="1" dirty="0">
                <a:cs typeface="Times New Roman" pitchFamily="18" charset="0"/>
              </a:rPr>
              <a:t>Reforma e Guerras de </a:t>
            </a:r>
            <a:r>
              <a:rPr lang="pt-BR" sz="1100" b="1" dirty="0" smtClean="0">
                <a:cs typeface="Times New Roman" pitchFamily="18" charset="0"/>
              </a:rPr>
              <a:t>religião</a:t>
            </a:r>
            <a:endParaRPr lang="pt-BR" sz="1100" b="1" dirty="0">
              <a:cs typeface="Times New Roman" pitchFamily="18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0" y="491768"/>
            <a:ext cx="34198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História</a:t>
            </a:r>
          </a:p>
          <a:p>
            <a:pPr algn="ctr"/>
            <a:r>
              <a:rPr lang="pt-BR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Medieval</a:t>
            </a:r>
            <a:endParaRPr lang="pt-BR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223069" y="3128143"/>
            <a:ext cx="297373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Sumário</a:t>
            </a:r>
          </a:p>
          <a:p>
            <a:pPr algn="ctr"/>
            <a:r>
              <a:rPr lang="pt-BR" sz="1500" i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Clique nas </a:t>
            </a:r>
            <a:r>
              <a:rPr lang="pt-BR" sz="1500" i="1" dirty="0" smtClean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imagens ao lado  </a:t>
            </a:r>
            <a:r>
              <a:rPr lang="pt-BR" sz="1500" i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para visualizar os </a:t>
            </a:r>
            <a:r>
              <a:rPr lang="pt-BR" sz="1500" i="1" dirty="0" smtClean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mapas</a:t>
            </a:r>
            <a:endParaRPr lang="pt-BR" sz="15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6" name="Espaço Reservado para Conteúdo 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35" y="3789040"/>
            <a:ext cx="960557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CaixaDeTexto 37"/>
          <p:cNvSpPr txBox="1"/>
          <p:nvPr/>
        </p:nvSpPr>
        <p:spPr>
          <a:xfrm>
            <a:off x="5049738" y="4797152"/>
            <a:ext cx="13944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cs typeface="Times New Roman" pitchFamily="18" charset="0"/>
              </a:rPr>
              <a:t>MAPA – 10</a:t>
            </a:r>
          </a:p>
          <a:p>
            <a:pPr algn="ctr"/>
            <a:r>
              <a:rPr lang="pt-BR" sz="1100" b="1" dirty="0" smtClean="0">
                <a:cs typeface="Times New Roman" pitchFamily="18" charset="0"/>
              </a:rPr>
              <a:t>As Cruzadas</a:t>
            </a:r>
            <a:endParaRPr lang="pt-BR" sz="11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5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040560" cy="46409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Cruzadas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>
            <a:hlinkClick r:id="rId2" action="ppaction://hlinksldjump"/>
          </p:cNvPr>
          <p:cNvSpPr/>
          <p:nvPr/>
        </p:nvSpPr>
        <p:spPr>
          <a:xfrm>
            <a:off x="4139952" y="6513934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666" t="8745" r="1404" b="8692"/>
          <a:stretch/>
        </p:blipFill>
        <p:spPr bwMode="auto">
          <a:xfrm>
            <a:off x="107504" y="695039"/>
            <a:ext cx="8928992" cy="575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8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2008" y="2564904"/>
            <a:ext cx="2339752" cy="5760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Cruzadas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27584" y="3429000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6616536" cy="686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3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588224" y="2060848"/>
            <a:ext cx="2411760" cy="17145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vida econômica.</a:t>
            </a:r>
            <a:b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Séculos XII e XIII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343800" y="4104456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27384"/>
            <a:ext cx="6444207" cy="688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44016" y="2204864"/>
            <a:ext cx="2339752" cy="936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Europa</a:t>
            </a:r>
            <a:b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Cristã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99592" y="3429000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23"/>
          <a:stretch>
            <a:fillRect/>
          </a:stretch>
        </p:blipFill>
        <p:spPr bwMode="auto">
          <a:xfrm>
            <a:off x="2665286" y="0"/>
            <a:ext cx="647871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4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556792"/>
            <a:ext cx="83529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01: Principais Estados Bárbaros</a:t>
            </a:r>
          </a:p>
          <a:p>
            <a:r>
              <a:rPr lang="pt-BR" sz="1700" dirty="0" smtClean="0"/>
              <a:t>Mapas </a:t>
            </a:r>
            <a:r>
              <a:rPr lang="pt-BR" sz="1700" dirty="0"/>
              <a:t>de História Medieval (MHM-1). Para fins escolares. Ed. Apoio Comercial S.A. Indústria e Comércio. SP. Industria Brasileira</a:t>
            </a:r>
            <a:r>
              <a:rPr lang="pt-BR" sz="1700" dirty="0" smtClean="0"/>
              <a:t>.</a:t>
            </a:r>
          </a:p>
          <a:p>
            <a:endParaRPr lang="pt-BR" dirty="0" smtClean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02: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L’Empire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Arabe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L’Empire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Byzantin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700" dirty="0" err="1"/>
              <a:t>Cartes</a:t>
            </a:r>
            <a:r>
              <a:rPr lang="en-US" sz="1700" dirty="0"/>
              <a:t> </a:t>
            </a:r>
            <a:r>
              <a:rPr lang="en-US" sz="1700" dirty="0" err="1"/>
              <a:t>historiques</a:t>
            </a:r>
            <a:r>
              <a:rPr lang="en-US" sz="1700" dirty="0"/>
              <a:t>. Jean </a:t>
            </a:r>
            <a:r>
              <a:rPr lang="en-US" sz="1700" dirty="0" err="1"/>
              <a:t>Pitié</a:t>
            </a:r>
            <a:r>
              <a:rPr lang="en-US" sz="1700" dirty="0"/>
              <a:t>. s/</a:t>
            </a:r>
            <a:r>
              <a:rPr lang="en-US" sz="1700" dirty="0" err="1"/>
              <a:t>i</a:t>
            </a:r>
            <a:r>
              <a:rPr lang="en-US" sz="1700" dirty="0"/>
              <a:t>. Editions </a:t>
            </a:r>
            <a:r>
              <a:rPr lang="en-US" sz="1700" dirty="0" err="1"/>
              <a:t>Rossignol</a:t>
            </a:r>
            <a:r>
              <a:rPr lang="en-US" sz="1700" dirty="0"/>
              <a:t>. </a:t>
            </a:r>
            <a:r>
              <a:rPr lang="en-US" sz="1700" dirty="0" err="1"/>
              <a:t>Montmorillon</a:t>
            </a:r>
            <a:r>
              <a:rPr lang="en-US" sz="1700" dirty="0"/>
              <a:t> (Vienne). Printed in France.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03: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Mérovingiens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dirty="0"/>
              <a:t>Cartes </a:t>
            </a:r>
            <a:r>
              <a:rPr lang="pt-BR" sz="1700" dirty="0" err="1"/>
              <a:t>historiques</a:t>
            </a:r>
            <a:r>
              <a:rPr lang="pt-BR" sz="1700" dirty="0"/>
              <a:t>. Jean </a:t>
            </a:r>
            <a:r>
              <a:rPr lang="pt-BR" sz="1700" dirty="0" err="1"/>
              <a:t>Pitié</a:t>
            </a:r>
            <a:r>
              <a:rPr lang="pt-BR" sz="1700" dirty="0"/>
              <a:t>. [s/i/nº]. </a:t>
            </a:r>
            <a:r>
              <a:rPr lang="en-US" sz="1700" dirty="0"/>
              <a:t>Editions </a:t>
            </a:r>
            <a:r>
              <a:rPr lang="en-US" sz="1700" dirty="0" err="1"/>
              <a:t>Rossignol</a:t>
            </a:r>
            <a:r>
              <a:rPr lang="en-US" sz="1700" dirty="0"/>
              <a:t>. </a:t>
            </a:r>
            <a:r>
              <a:rPr lang="en-US" sz="1700" dirty="0" err="1"/>
              <a:t>Montmorillon</a:t>
            </a:r>
            <a:r>
              <a:rPr lang="en-US" sz="1700" dirty="0"/>
              <a:t> (Vienne). Printed in France.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04: O Império de Carlos Magno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dirty="0"/>
              <a:t>Mapas de História Medieval (MHM-4). Para fins escolares. Ed. Apoio Comercial S.A. Indústria e Comércio. SP. Industria Brasileira.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05: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L’Empire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Charlemagne</a:t>
            </a:r>
          </a:p>
          <a:p>
            <a:r>
              <a:rPr lang="en-US" sz="1700" dirty="0" err="1"/>
              <a:t>Cartes</a:t>
            </a:r>
            <a:r>
              <a:rPr lang="en-US" sz="1700" dirty="0"/>
              <a:t> </a:t>
            </a:r>
            <a:r>
              <a:rPr lang="en-US" sz="1700" dirty="0" err="1"/>
              <a:t>historiques</a:t>
            </a:r>
            <a:r>
              <a:rPr lang="en-US" sz="1700" dirty="0"/>
              <a:t>. Jean </a:t>
            </a:r>
            <a:r>
              <a:rPr lang="en-US" sz="1700" dirty="0" err="1"/>
              <a:t>Pitié</a:t>
            </a:r>
            <a:r>
              <a:rPr lang="en-US" sz="1700" dirty="0"/>
              <a:t>. s/</a:t>
            </a:r>
            <a:r>
              <a:rPr lang="en-US" sz="1700" dirty="0" err="1"/>
              <a:t>i</a:t>
            </a:r>
            <a:r>
              <a:rPr lang="en-US" sz="1700" dirty="0"/>
              <a:t>. Editions </a:t>
            </a:r>
            <a:r>
              <a:rPr lang="en-US" sz="1700" dirty="0" err="1"/>
              <a:t>Rossignol</a:t>
            </a:r>
            <a:r>
              <a:rPr lang="en-US" sz="1700" dirty="0"/>
              <a:t>. </a:t>
            </a:r>
            <a:r>
              <a:rPr lang="en-US" sz="1700" dirty="0" err="1"/>
              <a:t>Montmorillon</a:t>
            </a:r>
            <a:r>
              <a:rPr lang="en-US" sz="1700" dirty="0"/>
              <a:t> (Vienne). Printed in France.</a:t>
            </a:r>
            <a:endParaRPr lang="pt-BR" sz="17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21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556792"/>
            <a:ext cx="83529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06: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Capétiens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Plantagenêts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1700" dirty="0"/>
              <a:t>Cartes </a:t>
            </a:r>
            <a:r>
              <a:rPr lang="pt-BR" sz="1700" dirty="0" err="1"/>
              <a:t>historiques</a:t>
            </a:r>
            <a:r>
              <a:rPr lang="pt-BR" sz="1700" dirty="0"/>
              <a:t>. Jean </a:t>
            </a:r>
            <a:r>
              <a:rPr lang="pt-BR" sz="1700" dirty="0" err="1"/>
              <a:t>Pitié</a:t>
            </a:r>
            <a:r>
              <a:rPr lang="pt-BR" sz="1700" dirty="0"/>
              <a:t>. [s/i/nº]. </a:t>
            </a:r>
            <a:r>
              <a:rPr lang="pt-BR" sz="1700" dirty="0" err="1"/>
              <a:t>Editions</a:t>
            </a:r>
            <a:r>
              <a:rPr lang="pt-BR" sz="1700" dirty="0"/>
              <a:t> </a:t>
            </a:r>
            <a:r>
              <a:rPr lang="pt-BR" sz="1700" dirty="0" err="1"/>
              <a:t>Rossignol</a:t>
            </a:r>
            <a:r>
              <a:rPr lang="pt-BR" sz="1700" dirty="0"/>
              <a:t>. </a:t>
            </a:r>
            <a:r>
              <a:rPr lang="pt-BR" sz="1700" dirty="0" err="1"/>
              <a:t>Montmorillon</a:t>
            </a:r>
            <a:r>
              <a:rPr lang="pt-BR" sz="1700" dirty="0"/>
              <a:t> (</a:t>
            </a:r>
            <a:r>
              <a:rPr lang="pt-BR" sz="1700" dirty="0" err="1"/>
              <a:t>Vienne</a:t>
            </a:r>
            <a:r>
              <a:rPr lang="pt-BR" sz="1700" dirty="0"/>
              <a:t>). </a:t>
            </a:r>
            <a:r>
              <a:rPr lang="pt-BR" sz="1700" dirty="0" err="1"/>
              <a:t>Printed</a:t>
            </a:r>
            <a:r>
              <a:rPr lang="pt-BR" sz="1700" dirty="0"/>
              <a:t> in France.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07: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L’Europe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l’an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Mil</a:t>
            </a:r>
          </a:p>
          <a:p>
            <a:pPr algn="just"/>
            <a:r>
              <a:rPr lang="pt-BR" sz="1700" dirty="0"/>
              <a:t>Cartes </a:t>
            </a:r>
            <a:r>
              <a:rPr lang="pt-BR" sz="1700" dirty="0" err="1"/>
              <a:t>historiques</a:t>
            </a:r>
            <a:r>
              <a:rPr lang="pt-BR" sz="1700" dirty="0"/>
              <a:t>. Jean </a:t>
            </a:r>
            <a:r>
              <a:rPr lang="pt-BR" sz="1700" dirty="0" err="1"/>
              <a:t>Pitié</a:t>
            </a:r>
            <a:r>
              <a:rPr lang="pt-BR" sz="1700" dirty="0"/>
              <a:t>. s/i. </a:t>
            </a:r>
            <a:r>
              <a:rPr lang="pt-BR" sz="1700" dirty="0" err="1"/>
              <a:t>Editions</a:t>
            </a:r>
            <a:r>
              <a:rPr lang="pt-BR" sz="1700" dirty="0"/>
              <a:t> </a:t>
            </a:r>
            <a:r>
              <a:rPr lang="pt-BR" sz="1700" dirty="0" err="1"/>
              <a:t>Rossignol</a:t>
            </a:r>
            <a:r>
              <a:rPr lang="pt-BR" sz="1700" dirty="0"/>
              <a:t>. </a:t>
            </a:r>
            <a:r>
              <a:rPr lang="pt-BR" sz="1700" dirty="0" err="1"/>
              <a:t>Montmorillon</a:t>
            </a:r>
            <a:r>
              <a:rPr lang="pt-BR" sz="1700" dirty="0"/>
              <a:t> (</a:t>
            </a:r>
            <a:r>
              <a:rPr lang="pt-BR" sz="1700" dirty="0" err="1"/>
              <a:t>Vienne</a:t>
            </a:r>
            <a:r>
              <a:rPr lang="pt-BR" sz="1700" dirty="0"/>
              <a:t>). </a:t>
            </a:r>
            <a:r>
              <a:rPr lang="pt-BR" sz="1700" dirty="0" err="1"/>
              <a:t>Printe</a:t>
            </a:r>
            <a:r>
              <a:rPr lang="en-US" sz="1700" dirty="0"/>
              <a:t>d in </a:t>
            </a:r>
            <a:r>
              <a:rPr lang="en-US" sz="1700" dirty="0" smtClean="0"/>
              <a:t>France.</a:t>
            </a:r>
            <a:endParaRPr lang="en-US" sz="1700" dirty="0"/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08: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Renascimento Comercial</a:t>
            </a:r>
          </a:p>
          <a:p>
            <a:pPr algn="just"/>
            <a:r>
              <a:rPr lang="pt-BR" sz="1700" dirty="0"/>
              <a:t>Mapas de História Medieval (MHM-6). Para fins escolares. Ed. Apoio Comercial S.A. Indústria e Comércio. SP. Industria Brasileira.</a:t>
            </a:r>
          </a:p>
          <a:p>
            <a:pPr algn="just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09:  As Cruzadas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1700" dirty="0"/>
              <a:t>Mapas de História Medieval (MHM-5). Para fins escolares. Ed. Apoio Comercial S.A. Indústria e Comércio. SP. Industria Brasileira.</a:t>
            </a:r>
          </a:p>
          <a:p>
            <a:pPr algn="just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10: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Croisades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1700" dirty="0" err="1" smtClean="0"/>
              <a:t>Cartes</a:t>
            </a:r>
            <a:r>
              <a:rPr lang="en-US" sz="1700" dirty="0" smtClean="0"/>
              <a:t> </a:t>
            </a:r>
            <a:r>
              <a:rPr lang="en-US" sz="1700" dirty="0" err="1"/>
              <a:t>historiques</a:t>
            </a:r>
            <a:r>
              <a:rPr lang="en-US" sz="1700" dirty="0"/>
              <a:t>. Jean </a:t>
            </a:r>
            <a:r>
              <a:rPr lang="en-US" sz="1700" dirty="0" err="1"/>
              <a:t>Pitié</a:t>
            </a:r>
            <a:r>
              <a:rPr lang="en-US" sz="1700" dirty="0"/>
              <a:t>. </a:t>
            </a:r>
            <a:r>
              <a:rPr lang="pt-BR" sz="1700" dirty="0"/>
              <a:t>[s/i/nº]. </a:t>
            </a:r>
            <a:r>
              <a:rPr lang="en-US" sz="1700" dirty="0"/>
              <a:t>Editions </a:t>
            </a:r>
            <a:r>
              <a:rPr lang="en-US" sz="1700" dirty="0" err="1"/>
              <a:t>Rossignol</a:t>
            </a:r>
            <a:r>
              <a:rPr lang="en-US" sz="1700" dirty="0"/>
              <a:t>. </a:t>
            </a:r>
            <a:r>
              <a:rPr lang="en-US" sz="1700" dirty="0" err="1"/>
              <a:t>Montmorillon</a:t>
            </a:r>
            <a:r>
              <a:rPr lang="en-US" sz="1700" dirty="0"/>
              <a:t> (Vienne). Printed in France.</a:t>
            </a: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8956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556792"/>
            <a:ext cx="83529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11: La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Economique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S. XII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XIII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siècles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dirty="0" smtClean="0"/>
              <a:t>Cartes </a:t>
            </a:r>
            <a:r>
              <a:rPr lang="pt-BR" sz="1700" dirty="0" err="1"/>
              <a:t>historiques</a:t>
            </a:r>
            <a:r>
              <a:rPr lang="pt-BR" sz="1700" dirty="0"/>
              <a:t>. </a:t>
            </a:r>
            <a:r>
              <a:rPr lang="en-US" sz="1700" dirty="0"/>
              <a:t>Jean </a:t>
            </a:r>
            <a:r>
              <a:rPr lang="en-US" sz="1700" dirty="0" err="1"/>
              <a:t>Pitié</a:t>
            </a:r>
            <a:r>
              <a:rPr lang="en-US" sz="1700" dirty="0"/>
              <a:t>. 22. Editions </a:t>
            </a:r>
            <a:r>
              <a:rPr lang="en-US" sz="1700" dirty="0" err="1"/>
              <a:t>Rossignol</a:t>
            </a:r>
            <a:r>
              <a:rPr lang="en-US" sz="1700" dirty="0"/>
              <a:t>. </a:t>
            </a:r>
            <a:r>
              <a:rPr lang="en-US" sz="1700" dirty="0" err="1"/>
              <a:t>Montmorillon</a:t>
            </a:r>
            <a:r>
              <a:rPr lang="en-US" sz="1700" dirty="0"/>
              <a:t> (Vienne). Printed in France. </a:t>
            </a:r>
            <a:endParaRPr lang="pt-BR" sz="1700" dirty="0"/>
          </a:p>
          <a:p>
            <a:endParaRPr lang="pt-BR" dirty="0" smtClean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12:  L’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Chrétienne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BR" sz="1700" dirty="0"/>
              <a:t>Cartes </a:t>
            </a:r>
            <a:r>
              <a:rPr lang="pt-BR" sz="1700" dirty="0" err="1"/>
              <a:t>historiques</a:t>
            </a:r>
            <a:r>
              <a:rPr lang="pt-BR" sz="1700" dirty="0"/>
              <a:t>. Jean </a:t>
            </a:r>
            <a:r>
              <a:rPr lang="pt-BR" sz="1700" dirty="0" err="1"/>
              <a:t>Pitié</a:t>
            </a:r>
            <a:r>
              <a:rPr lang="pt-BR" sz="1700" dirty="0"/>
              <a:t>. [s/i/nº] </a:t>
            </a:r>
            <a:r>
              <a:rPr lang="pt-BR" sz="1700" dirty="0" err="1"/>
              <a:t>Editions</a:t>
            </a:r>
            <a:r>
              <a:rPr lang="pt-BR" sz="1700" dirty="0"/>
              <a:t> </a:t>
            </a:r>
            <a:r>
              <a:rPr lang="pt-BR" sz="1700" dirty="0" err="1"/>
              <a:t>Rossignol</a:t>
            </a:r>
            <a:r>
              <a:rPr lang="pt-BR" sz="1700" dirty="0"/>
              <a:t>. </a:t>
            </a:r>
            <a:r>
              <a:rPr lang="pt-BR" sz="1700" dirty="0" err="1"/>
              <a:t>Mo</a:t>
            </a:r>
            <a:r>
              <a:rPr lang="en-US" sz="1700" dirty="0" err="1"/>
              <a:t>ntmorillon</a:t>
            </a:r>
            <a:r>
              <a:rPr lang="en-US" sz="1700" dirty="0"/>
              <a:t> (Vienne). Printed in </a:t>
            </a:r>
            <a:r>
              <a:rPr lang="en-US" sz="1700"/>
              <a:t>France</a:t>
            </a:r>
            <a:r>
              <a:rPr lang="en-US" sz="1700" smtClean="0"/>
              <a:t>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393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720" t="8149" r="3716" b="7978"/>
          <a:stretch/>
        </p:blipFill>
        <p:spPr bwMode="auto">
          <a:xfrm>
            <a:off x="0" y="698451"/>
            <a:ext cx="9144000" cy="575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040560" cy="46409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Principais Estados Bárbaros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139952" y="6513934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6098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5496" y="2160240"/>
            <a:ext cx="1944216" cy="1728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Império Árabe</a:t>
            </a:r>
            <a:b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Império Bizantino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11560" y="4176464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33150" y="0"/>
            <a:ext cx="71108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5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732240" y="2420888"/>
            <a:ext cx="2160240" cy="8640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 Merovíngios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308304" y="3573016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177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6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040560" cy="46409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Império de Carlos Magno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>
            <a:hlinkClick r:id="rId2" action="ppaction://hlinksldjump"/>
          </p:cNvPr>
          <p:cNvSpPr/>
          <p:nvPr/>
        </p:nvSpPr>
        <p:spPr>
          <a:xfrm>
            <a:off x="4139952" y="6513934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8375" r="4152" b="9555"/>
          <a:stretch>
            <a:fillRect/>
          </a:stretch>
        </p:blipFill>
        <p:spPr bwMode="auto">
          <a:xfrm>
            <a:off x="0" y="698451"/>
            <a:ext cx="9180512" cy="575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1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236296" y="2420888"/>
            <a:ext cx="1815232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Império de Carlos Magno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668344" y="3960440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" y="342594"/>
            <a:ext cx="7164318" cy="625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1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2008" y="2564904"/>
            <a:ext cx="2411760" cy="8640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Capetos</a:t>
            </a:r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 Plantagenetas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27584" y="3789040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-8250"/>
            <a:ext cx="6588224" cy="686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8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624736" y="2204864"/>
            <a:ext cx="2411760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Europa por volta do Ano Mil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380312" y="3744416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0633" y="-6708"/>
            <a:ext cx="6454841" cy="686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0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040560" cy="46409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Renascimento Comercial</a:t>
            </a:r>
            <a:endParaRPr lang="pt-B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ângulo 7">
            <a:hlinkClick r:id="rId2" action="ppaction://hlinksldjump"/>
          </p:cNvPr>
          <p:cNvSpPr/>
          <p:nvPr/>
        </p:nvSpPr>
        <p:spPr>
          <a:xfrm>
            <a:off x="4139952" y="6513934"/>
            <a:ext cx="864096" cy="2606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SUMÁRIO</a:t>
            </a:r>
            <a:endParaRPr lang="pt-BR" sz="1200" b="1" dirty="0"/>
          </a:p>
        </p:txBody>
      </p:sp>
      <p:pic>
        <p:nvPicPr>
          <p:cNvPr id="5" name="Picture 2" descr="C:\Users\Cecilia\Desktop\01.jpg"/>
          <p:cNvPicPr>
            <a:picLocks noChangeAspect="1" noChangeArrowheads="1"/>
          </p:cNvPicPr>
          <p:nvPr/>
        </p:nvPicPr>
        <p:blipFill>
          <a:blip r:embed="rId3" cstate="print"/>
          <a:srcRect l="1845" t="7620" r="2734" b="8564"/>
          <a:stretch>
            <a:fillRect/>
          </a:stretch>
        </p:blipFill>
        <p:spPr bwMode="auto">
          <a:xfrm>
            <a:off x="107504" y="698450"/>
            <a:ext cx="8928992" cy="575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8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3227</TotalTime>
  <Words>495</Words>
  <Application>Microsoft Office PowerPoint</Application>
  <PresentationFormat>Apresentação na tela (4:3)</PresentationFormat>
  <Paragraphs>91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Soho</vt:lpstr>
      <vt:lpstr>Apresentação do PowerPoint</vt:lpstr>
      <vt:lpstr>Principais Estados Bárbaros</vt:lpstr>
      <vt:lpstr>O Império Árabe O Império Bizantino</vt:lpstr>
      <vt:lpstr>Os Merovíngios</vt:lpstr>
      <vt:lpstr>O Império de Carlos Magno</vt:lpstr>
      <vt:lpstr>O Império de Carlos Magno</vt:lpstr>
      <vt:lpstr>Capetos e Plantagenetas</vt:lpstr>
      <vt:lpstr>A Europa por volta do Ano Mil</vt:lpstr>
      <vt:lpstr>O Renascimento Comercial</vt:lpstr>
      <vt:lpstr>As Cruzadas</vt:lpstr>
      <vt:lpstr>As Cruzadas</vt:lpstr>
      <vt:lpstr>A vida econômica. Séculos XII e XIII</vt:lpstr>
      <vt:lpstr>A Europa Cristã</vt:lpstr>
      <vt:lpstr>Referências</vt:lpstr>
      <vt:lpstr>Referências</vt:lpstr>
      <vt:lpstr>Referências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SALA218</dc:creator>
  <cp:lastModifiedBy>SALA218</cp:lastModifiedBy>
  <cp:revision>311</cp:revision>
  <dcterms:created xsi:type="dcterms:W3CDTF">2011-12-07T15:21:22Z</dcterms:created>
  <dcterms:modified xsi:type="dcterms:W3CDTF">2012-07-06T15:39:11Z</dcterms:modified>
</cp:coreProperties>
</file>