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9" r:id="rId10"/>
    <p:sldId id="270" r:id="rId11"/>
    <p:sldId id="268" r:id="rId12"/>
    <p:sldId id="263" r:id="rId13"/>
    <p:sldId id="264" r:id="rId14"/>
    <p:sldId id="265" r:id="rId15"/>
    <p:sldId id="266" r:id="rId16"/>
    <p:sldId id="271" r:id="rId17"/>
    <p:sldId id="272" r:id="rId1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9" autoAdjust="0"/>
    <p:restoredTop sz="94660"/>
  </p:normalViewPr>
  <p:slideViewPr>
    <p:cSldViewPr>
      <p:cViewPr>
        <p:scale>
          <a:sx n="90" d="100"/>
          <a:sy n="90" d="100"/>
        </p:scale>
        <p:origin x="-990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0DF9-7081-4D84-914C-354FD980AEB3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519-3540-4209-B2A9-52633C4BC18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0DF9-7081-4D84-914C-354FD980AEB3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519-3540-4209-B2A9-52633C4BC1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0DF9-7081-4D84-914C-354FD980AEB3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519-3540-4209-B2A9-52633C4BC1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0DF9-7081-4D84-914C-354FD980AEB3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519-3540-4209-B2A9-52633C4BC1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0DF9-7081-4D84-914C-354FD980AEB3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8C70519-3540-4209-B2A9-52633C4BC1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0DF9-7081-4D84-914C-354FD980AEB3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519-3540-4209-B2A9-52633C4BC1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0DF9-7081-4D84-914C-354FD980AEB3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519-3540-4209-B2A9-52633C4BC1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0DF9-7081-4D84-914C-354FD980AEB3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519-3540-4209-B2A9-52633C4BC1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0DF9-7081-4D84-914C-354FD980AEB3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519-3540-4209-B2A9-52633C4BC1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0DF9-7081-4D84-914C-354FD980AEB3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519-3540-4209-B2A9-52633C4BC1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t-B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 no ícone para adicionar uma imagem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0DF9-7081-4D84-914C-354FD980AEB3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70519-3540-4209-B2A9-52633C4BC1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FC10DF9-7081-4D84-914C-354FD980AEB3}" type="datetimeFigureOut">
              <a:rPr lang="pt-BR" smtClean="0"/>
              <a:pPr/>
              <a:t>06/07/2012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8C70519-3540-4209-B2A9-52633C4BC1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7.png"/><Relationship Id="rId18" Type="http://schemas.openxmlformats.org/officeDocument/2006/relationships/slide" Target="slide2.xml"/><Relationship Id="rId26" Type="http://schemas.openxmlformats.org/officeDocument/2006/relationships/slide" Target="slide10.xml"/><Relationship Id="rId3" Type="http://schemas.openxmlformats.org/officeDocument/2006/relationships/image" Target="../media/image2.jpeg"/><Relationship Id="rId21" Type="http://schemas.openxmlformats.org/officeDocument/2006/relationships/image" Target="../media/image11.jpeg"/><Relationship Id="rId7" Type="http://schemas.openxmlformats.org/officeDocument/2006/relationships/image" Target="../media/image4.png"/><Relationship Id="rId12" Type="http://schemas.openxmlformats.org/officeDocument/2006/relationships/slide" Target="slide7.xml"/><Relationship Id="rId17" Type="http://schemas.openxmlformats.org/officeDocument/2006/relationships/image" Target="../media/image9.png"/><Relationship Id="rId25" Type="http://schemas.openxmlformats.org/officeDocument/2006/relationships/image" Target="../media/image13.jpeg"/><Relationship Id="rId2" Type="http://schemas.openxmlformats.org/officeDocument/2006/relationships/slide" Target="slide3.xml"/><Relationship Id="rId16" Type="http://schemas.openxmlformats.org/officeDocument/2006/relationships/slide" Target="slide14.xml"/><Relationship Id="rId20" Type="http://schemas.openxmlformats.org/officeDocument/2006/relationships/slide" Target="slide12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6.png"/><Relationship Id="rId24" Type="http://schemas.openxmlformats.org/officeDocument/2006/relationships/slide" Target="slide9.xml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slide" Target="slide11.xml"/><Relationship Id="rId10" Type="http://schemas.openxmlformats.org/officeDocument/2006/relationships/slide" Target="slide15.xml"/><Relationship Id="rId19" Type="http://schemas.openxmlformats.org/officeDocument/2006/relationships/image" Target="../media/image10.png"/><Relationship Id="rId4" Type="http://schemas.openxmlformats.org/officeDocument/2006/relationships/slide" Target="slide4.xml"/><Relationship Id="rId9" Type="http://schemas.openxmlformats.org/officeDocument/2006/relationships/image" Target="../media/image5.jpeg"/><Relationship Id="rId14" Type="http://schemas.openxmlformats.org/officeDocument/2006/relationships/slide" Target="slide13.xml"/><Relationship Id="rId22" Type="http://schemas.openxmlformats.org/officeDocument/2006/relationships/slide" Target="slide6.xml"/><Relationship Id="rId27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38" y="2611511"/>
            <a:ext cx="971707" cy="99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ângulo 2"/>
          <p:cNvSpPr/>
          <p:nvPr/>
        </p:nvSpPr>
        <p:spPr>
          <a:xfrm>
            <a:off x="30225" y="3729226"/>
            <a:ext cx="12950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MAPA – 1 </a:t>
            </a:r>
          </a:p>
          <a:p>
            <a:pPr algn="ctr"/>
            <a:r>
              <a:rPr lang="pt-BR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As primeiras Civilizações</a:t>
            </a:r>
            <a:endParaRPr lang="pt-BR" sz="1400" b="1" dirty="0">
              <a:solidFill>
                <a:schemeClr val="bg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Imagem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23" y="2611511"/>
            <a:ext cx="955257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2483768" y="3729226"/>
            <a:ext cx="1025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MAPA – 3 </a:t>
            </a:r>
          </a:p>
          <a:p>
            <a:pPr algn="ctr"/>
            <a:r>
              <a:rPr lang="pt-BR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Fenícios e Hebreus</a:t>
            </a:r>
            <a:endParaRPr lang="pt-BR" sz="1400" b="1" dirty="0">
              <a:solidFill>
                <a:schemeClr val="bg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6" name="Imagem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11511"/>
            <a:ext cx="1536648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ângulo 6"/>
          <p:cNvSpPr/>
          <p:nvPr/>
        </p:nvSpPr>
        <p:spPr>
          <a:xfrm>
            <a:off x="3635896" y="3729226"/>
            <a:ext cx="15366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MAPA – 4</a:t>
            </a:r>
          </a:p>
          <a:p>
            <a:pPr algn="ctr"/>
            <a:r>
              <a:rPr lang="pt-BR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A Grécia Antiga</a:t>
            </a:r>
            <a:endParaRPr lang="pt-BR" sz="1400" b="1" dirty="0">
              <a:solidFill>
                <a:schemeClr val="bg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8" name="Imagem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136" y="2607286"/>
            <a:ext cx="1008000" cy="100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ângulo 8"/>
          <p:cNvSpPr/>
          <p:nvPr/>
        </p:nvSpPr>
        <p:spPr>
          <a:xfrm>
            <a:off x="7884368" y="3645024"/>
            <a:ext cx="136815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MAPA – 7 </a:t>
            </a:r>
          </a:p>
          <a:p>
            <a:pPr algn="ctr"/>
            <a:r>
              <a:rPr lang="pt-BR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A civilização</a:t>
            </a:r>
          </a:p>
          <a:p>
            <a:pPr algn="ctr"/>
            <a:r>
              <a:rPr lang="pt-BR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Helenística</a:t>
            </a:r>
            <a:endParaRPr lang="pt-BR" sz="1400" b="1" dirty="0">
              <a:solidFill>
                <a:schemeClr val="bg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" name="Imagem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672" y="4653136"/>
            <a:ext cx="1168808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ângulo 10"/>
          <p:cNvSpPr/>
          <p:nvPr/>
        </p:nvSpPr>
        <p:spPr>
          <a:xfrm>
            <a:off x="7845777" y="5733256"/>
            <a:ext cx="1190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MAPA – 10</a:t>
            </a:r>
          </a:p>
          <a:p>
            <a:pPr algn="ctr"/>
            <a:r>
              <a:rPr lang="pt-BR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As Invasões Bárbaras</a:t>
            </a:r>
            <a:endParaRPr lang="pt-BR" sz="1400" b="1" dirty="0">
              <a:solidFill>
                <a:schemeClr val="bg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2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6588224" y="2609536"/>
            <a:ext cx="1102647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36429" y="4664048"/>
            <a:ext cx="1019091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65074" y="4664048"/>
            <a:ext cx="942574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aixaDeTexto 14"/>
          <p:cNvSpPr txBox="1"/>
          <p:nvPr/>
        </p:nvSpPr>
        <p:spPr>
          <a:xfrm>
            <a:off x="4058824" y="5805264"/>
            <a:ext cx="116124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MAPA – 8 </a:t>
            </a:r>
          </a:p>
          <a:p>
            <a:pPr algn="ctr">
              <a:spcAft>
                <a:spcPts val="1000"/>
              </a:spcAft>
            </a:pPr>
            <a:r>
              <a:rPr lang="pt-BR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O Império Romano</a:t>
            </a:r>
            <a:endParaRPr lang="pt-BR" sz="1400" b="1" dirty="0">
              <a:solidFill>
                <a:schemeClr val="bg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6605894" y="5733256"/>
            <a:ext cx="120646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MAPA – 9 </a:t>
            </a:r>
          </a:p>
          <a:p>
            <a:pPr algn="ctr"/>
            <a:r>
              <a:rPr lang="pt-BR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As grandes  invasões</a:t>
            </a:r>
            <a:endParaRPr lang="pt-BR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588224" y="3628618"/>
            <a:ext cx="1120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MAPA – 6 </a:t>
            </a:r>
          </a:p>
          <a:p>
            <a:pPr algn="ctr"/>
            <a:r>
              <a:rPr lang="pt-BR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O Império Persa</a:t>
            </a:r>
            <a:endParaRPr lang="pt-BR" sz="1400" b="1" dirty="0">
              <a:solidFill>
                <a:schemeClr val="bg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0" y="44624"/>
            <a:ext cx="91440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HISTÓRIA ANTIGA </a:t>
            </a:r>
            <a:endParaRPr lang="pt-BR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02726" y="2611511"/>
            <a:ext cx="1007371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tângulo 20"/>
          <p:cNvSpPr/>
          <p:nvPr/>
        </p:nvSpPr>
        <p:spPr>
          <a:xfrm>
            <a:off x="1368924" y="3744034"/>
            <a:ext cx="10254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MAPA – 2 </a:t>
            </a:r>
          </a:p>
          <a:p>
            <a:pPr algn="ctr"/>
            <a:r>
              <a:rPr lang="pt-BR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O Egito</a:t>
            </a:r>
            <a:endParaRPr lang="pt-BR" sz="1400" b="1" dirty="0">
              <a:solidFill>
                <a:schemeClr val="bg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2" name="Imagem 2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47" y="4664048"/>
            <a:ext cx="1000837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tângulo 22"/>
          <p:cNvSpPr/>
          <p:nvPr/>
        </p:nvSpPr>
        <p:spPr>
          <a:xfrm>
            <a:off x="2858985" y="5805264"/>
            <a:ext cx="113695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MAPA – 10</a:t>
            </a:r>
          </a:p>
          <a:p>
            <a:pPr algn="ctr"/>
            <a:r>
              <a:rPr lang="pt-BR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As Guerras Púnicas</a:t>
            </a:r>
            <a:endParaRPr lang="pt-BR" sz="1400" b="1" dirty="0">
              <a:solidFill>
                <a:schemeClr val="bg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2411760" y="1484784"/>
            <a:ext cx="40008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5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SUMÁRIO</a:t>
            </a:r>
          </a:p>
          <a:p>
            <a:r>
              <a:rPr lang="pt-BR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Clique </a:t>
            </a:r>
            <a:r>
              <a:rPr lang="pt-BR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nas imagens para visualizar os mapas</a:t>
            </a:r>
            <a:endParaRPr lang="pt-BR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Imagem 2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067" y="2611511"/>
            <a:ext cx="1026210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CaixaDeTexto 26"/>
          <p:cNvSpPr txBox="1"/>
          <p:nvPr/>
        </p:nvSpPr>
        <p:spPr>
          <a:xfrm>
            <a:off x="5292080" y="3645024"/>
            <a:ext cx="11208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MAPA – 5 </a:t>
            </a:r>
          </a:p>
          <a:p>
            <a:pPr algn="ctr"/>
            <a:r>
              <a:rPr lang="pt-BR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A Grécia</a:t>
            </a:r>
            <a:endParaRPr lang="pt-BR" sz="1400" b="1" dirty="0">
              <a:solidFill>
                <a:schemeClr val="bg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8" name="Imagem 27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0" y="4653136"/>
            <a:ext cx="1272930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Retângulo 28"/>
          <p:cNvSpPr/>
          <p:nvPr/>
        </p:nvSpPr>
        <p:spPr>
          <a:xfrm>
            <a:off x="107504" y="5809728"/>
            <a:ext cx="141047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MAPA – 8 </a:t>
            </a:r>
          </a:p>
          <a:p>
            <a:pPr algn="ctr"/>
            <a:r>
              <a:rPr lang="pt-BR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O Império de Alexandre</a:t>
            </a:r>
            <a:endParaRPr lang="pt-BR" sz="1400" b="1" dirty="0">
              <a:solidFill>
                <a:schemeClr val="bg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30" name="Imagem 29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008" y="4653136"/>
            <a:ext cx="973475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agem 30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63" y="4653136"/>
            <a:ext cx="952985" cy="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tângulo 31"/>
          <p:cNvSpPr/>
          <p:nvPr/>
        </p:nvSpPr>
        <p:spPr>
          <a:xfrm>
            <a:off x="1505338" y="5805264"/>
            <a:ext cx="141047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MAPA – </a:t>
            </a:r>
            <a:r>
              <a:rPr lang="pt-BR" sz="1100" dirty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9</a:t>
            </a:r>
            <a:r>
              <a:rPr lang="pt-BR" sz="11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pt-BR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A Gália Romana</a:t>
            </a:r>
            <a:endParaRPr lang="pt-BR" sz="1400" b="1" dirty="0">
              <a:solidFill>
                <a:schemeClr val="bg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5282960" y="5805264"/>
            <a:ext cx="11612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MAPA – 8 </a:t>
            </a:r>
          </a:p>
          <a:p>
            <a:pPr algn="ctr">
              <a:spcAft>
                <a:spcPts val="1000"/>
              </a:spcAft>
            </a:pPr>
            <a:r>
              <a:rPr lang="pt-BR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Times New Roman" pitchFamily="18" charset="0"/>
              </a:rPr>
              <a:t>A Palestina</a:t>
            </a:r>
            <a:endParaRPr lang="pt-BR" sz="1400" b="1" dirty="0">
              <a:solidFill>
                <a:schemeClr val="bg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6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5" grpId="0"/>
      <p:bldP spid="16" grpId="0"/>
      <p:bldP spid="17" grpId="0"/>
      <p:bldP spid="18" grpId="0"/>
      <p:bldP spid="21" grpId="0"/>
      <p:bldP spid="23" grpId="0"/>
      <p:bldP spid="24" grpId="0"/>
      <p:bldP spid="27" grpId="0"/>
      <p:bldP spid="29" grpId="0"/>
      <p:bldP spid="32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0" y="188640"/>
            <a:ext cx="2422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 GÁLIA ROMANA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432" y="0"/>
            <a:ext cx="6721568" cy="688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>
            <a:hlinkClick r:id="rId3" action="ppaction://hlinksldjump"/>
          </p:cNvPr>
          <p:cNvSpPr txBox="1"/>
          <p:nvPr/>
        </p:nvSpPr>
        <p:spPr>
          <a:xfrm>
            <a:off x="683568" y="6309320"/>
            <a:ext cx="1080120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cs typeface="Times New Roman" pitchFamily="18" charset="0"/>
              </a:rPr>
              <a:t>SUMÁRIO</a:t>
            </a:r>
            <a:endParaRPr lang="pt-BR" sz="1400" b="1" dirty="0">
              <a:ln w="50800"/>
              <a:solidFill>
                <a:schemeClr val="bg1">
                  <a:shade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92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6660232" y="188640"/>
            <a:ext cx="2394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AS GUERRAS PÚNICAS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6580093" cy="688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>
            <a:hlinkClick r:id="rId3" action="ppaction://hlinksldjump"/>
          </p:cNvPr>
          <p:cNvSpPr txBox="1"/>
          <p:nvPr/>
        </p:nvSpPr>
        <p:spPr>
          <a:xfrm>
            <a:off x="7291097" y="6309320"/>
            <a:ext cx="1080120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cs typeface="Times New Roman" pitchFamily="18" charset="0"/>
              </a:rPr>
              <a:t>SUMÁRIO</a:t>
            </a:r>
            <a:endParaRPr lang="pt-BR" sz="1400" b="1" dirty="0">
              <a:ln w="50800"/>
              <a:solidFill>
                <a:schemeClr val="bg1">
                  <a:shade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2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7" y="219998"/>
            <a:ext cx="6960665" cy="6377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ângulo 10"/>
          <p:cNvSpPr/>
          <p:nvPr/>
        </p:nvSpPr>
        <p:spPr>
          <a:xfrm>
            <a:off x="2072193" y="3861048"/>
            <a:ext cx="214314" cy="21431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948264" y="282714"/>
            <a:ext cx="226774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O IMPÉRIO ROMANO</a:t>
            </a:r>
          </a:p>
        </p:txBody>
      </p:sp>
      <p:sp>
        <p:nvSpPr>
          <p:cNvPr id="7" name="CaixaDeTexto 6">
            <a:hlinkClick r:id="rId3" action="ppaction://hlinksldjump"/>
          </p:cNvPr>
          <p:cNvSpPr txBox="1"/>
          <p:nvPr/>
        </p:nvSpPr>
        <p:spPr>
          <a:xfrm>
            <a:off x="7542075" y="6148444"/>
            <a:ext cx="1080120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cs typeface="Times New Roman" pitchFamily="18" charset="0"/>
              </a:rPr>
              <a:t>SUMÁRIO</a:t>
            </a:r>
            <a:endParaRPr lang="pt-BR" sz="1400" b="1" dirty="0">
              <a:ln w="50800"/>
              <a:solidFill>
                <a:schemeClr val="bg1">
                  <a:shade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9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77542"/>
            <a:ext cx="6516216" cy="6491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-12838" y="397113"/>
            <a:ext cx="2568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 PALESTINA</a:t>
            </a:r>
          </a:p>
        </p:txBody>
      </p:sp>
      <p:sp>
        <p:nvSpPr>
          <p:cNvPr id="6" name="CaixaDeTexto 5">
            <a:hlinkClick r:id="rId3" action="ppaction://hlinksldjump"/>
          </p:cNvPr>
          <p:cNvSpPr txBox="1"/>
          <p:nvPr/>
        </p:nvSpPr>
        <p:spPr>
          <a:xfrm>
            <a:off x="755576" y="6237312"/>
            <a:ext cx="1080120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cs typeface="Times New Roman" pitchFamily="18" charset="0"/>
              </a:rPr>
              <a:t>SUMÁRIO</a:t>
            </a:r>
            <a:endParaRPr lang="pt-BR" sz="1400" b="1" dirty="0">
              <a:ln w="50800"/>
              <a:solidFill>
                <a:schemeClr val="bg1">
                  <a:shade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14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6084168" cy="5974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-12838" y="282714"/>
            <a:ext cx="9156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AS GRANDES INVASÕES</a:t>
            </a:r>
          </a:p>
        </p:txBody>
      </p:sp>
      <p:sp>
        <p:nvSpPr>
          <p:cNvPr id="5" name="CaixaDeTexto 4">
            <a:hlinkClick r:id="rId3" action="ppaction://hlinksldjump"/>
          </p:cNvPr>
          <p:cNvSpPr txBox="1"/>
          <p:nvPr/>
        </p:nvSpPr>
        <p:spPr>
          <a:xfrm>
            <a:off x="7651137" y="6361583"/>
            <a:ext cx="1080120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cs typeface="Times New Roman" pitchFamily="18" charset="0"/>
              </a:rPr>
              <a:t>SUMÁRIO</a:t>
            </a:r>
            <a:endParaRPr lang="pt-BR" sz="1400" b="1" dirty="0">
              <a:ln w="50800"/>
              <a:solidFill>
                <a:schemeClr val="bg1">
                  <a:shade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13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7480" r="1532" b="8116"/>
          <a:stretch/>
        </p:blipFill>
        <p:spPr>
          <a:xfrm>
            <a:off x="591785" y="980728"/>
            <a:ext cx="7940655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-12838" y="282714"/>
            <a:ext cx="9156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INVASÕES BÁRBARAS</a:t>
            </a:r>
          </a:p>
        </p:txBody>
      </p:sp>
      <p:sp>
        <p:nvSpPr>
          <p:cNvPr id="5" name="CaixaDeTexto 4">
            <a:hlinkClick r:id="rId3" action="ppaction://hlinksldjump"/>
          </p:cNvPr>
          <p:cNvSpPr txBox="1"/>
          <p:nvPr/>
        </p:nvSpPr>
        <p:spPr>
          <a:xfrm>
            <a:off x="4031940" y="6361583"/>
            <a:ext cx="1080120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cs typeface="Times New Roman" pitchFamily="18" charset="0"/>
              </a:rPr>
              <a:t>SUMÁRIO</a:t>
            </a:r>
            <a:endParaRPr lang="pt-BR" sz="1400" b="1" dirty="0">
              <a:ln w="50800"/>
              <a:solidFill>
                <a:schemeClr val="bg1">
                  <a:shade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9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-12838" y="282714"/>
            <a:ext cx="9156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REFERÊNCIAS</a:t>
            </a:r>
            <a:endParaRPr lang="pt-BR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980728"/>
            <a:ext cx="871296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MAPA 01: Les </a:t>
            </a: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Premières </a:t>
            </a:r>
            <a:r>
              <a:rPr lang="en-US" sz="1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Civilisations</a:t>
            </a:r>
            <a:endParaRPr lang="en-US" sz="1400" b="1" dirty="0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r>
              <a:rPr lang="en-US" sz="1400" dirty="0" err="1">
                <a:latin typeface="+mj-lt"/>
              </a:rPr>
              <a:t>Cartes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historiques</a:t>
            </a:r>
            <a:r>
              <a:rPr lang="en-US" sz="1400" dirty="0">
                <a:latin typeface="+mj-lt"/>
              </a:rPr>
              <a:t>. Jean </a:t>
            </a:r>
            <a:r>
              <a:rPr lang="en-US" sz="1400" dirty="0" err="1">
                <a:latin typeface="+mj-lt"/>
              </a:rPr>
              <a:t>Pitié</a:t>
            </a:r>
            <a:r>
              <a:rPr lang="en-US" sz="1400" dirty="0">
                <a:latin typeface="+mj-lt"/>
              </a:rPr>
              <a:t>. </a:t>
            </a:r>
            <a:r>
              <a:rPr lang="pt-BR" sz="1400" dirty="0">
                <a:latin typeface="+mj-lt"/>
              </a:rPr>
              <a:t>[s/i/nº]. </a:t>
            </a:r>
            <a:r>
              <a:rPr lang="en-US" sz="1400" dirty="0">
                <a:latin typeface="+mj-lt"/>
              </a:rPr>
              <a:t>Editions </a:t>
            </a:r>
            <a:r>
              <a:rPr lang="en-US" sz="1400" dirty="0" err="1">
                <a:latin typeface="+mj-lt"/>
              </a:rPr>
              <a:t>Rossignol</a:t>
            </a:r>
            <a:r>
              <a:rPr lang="en-US" sz="1400" dirty="0">
                <a:latin typeface="+mj-lt"/>
              </a:rPr>
              <a:t>. </a:t>
            </a:r>
            <a:r>
              <a:rPr lang="en-US" sz="1400" dirty="0" err="1">
                <a:latin typeface="+mj-lt"/>
              </a:rPr>
              <a:t>Montmorillon</a:t>
            </a:r>
            <a:r>
              <a:rPr lang="en-US" sz="1400" dirty="0">
                <a:latin typeface="+mj-lt"/>
              </a:rPr>
              <a:t> (Vienne). Printed in France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/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/>
            <a:r>
              <a:rPr lang="pt-B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MAPA 02: </a:t>
            </a:r>
            <a:r>
              <a:rPr lang="pt-BR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L’Égypte</a:t>
            </a:r>
            <a:r>
              <a:rPr lang="pt-B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/>
            <a:r>
              <a:rPr lang="en-US" sz="1400" dirty="0" err="1">
                <a:latin typeface="+mj-lt"/>
              </a:rPr>
              <a:t>Cartes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historiques</a:t>
            </a:r>
            <a:r>
              <a:rPr lang="en-US" sz="1400" dirty="0">
                <a:latin typeface="+mj-lt"/>
              </a:rPr>
              <a:t>. Jean </a:t>
            </a:r>
            <a:r>
              <a:rPr lang="en-US" sz="1400" dirty="0" err="1">
                <a:latin typeface="+mj-lt"/>
              </a:rPr>
              <a:t>Pitié</a:t>
            </a:r>
            <a:r>
              <a:rPr lang="en-US" sz="1400" dirty="0">
                <a:latin typeface="+mj-lt"/>
              </a:rPr>
              <a:t>. 2. Editions </a:t>
            </a:r>
            <a:r>
              <a:rPr lang="en-US" sz="1400" dirty="0" err="1">
                <a:latin typeface="+mj-lt"/>
              </a:rPr>
              <a:t>Rossignol</a:t>
            </a:r>
            <a:r>
              <a:rPr lang="en-US" sz="1400" dirty="0">
                <a:latin typeface="+mj-lt"/>
              </a:rPr>
              <a:t>. </a:t>
            </a:r>
            <a:r>
              <a:rPr lang="en-US" sz="1400" dirty="0" err="1">
                <a:latin typeface="+mj-lt"/>
              </a:rPr>
              <a:t>Montmorillon</a:t>
            </a:r>
            <a:r>
              <a:rPr lang="en-US" sz="1400" dirty="0">
                <a:latin typeface="+mj-lt"/>
              </a:rPr>
              <a:t> (Vienne). Printed in France</a:t>
            </a:r>
            <a:r>
              <a:rPr lang="en-US" sz="1400" dirty="0" smtClean="0">
                <a:latin typeface="+mj-lt"/>
              </a:rPr>
              <a:t>.</a:t>
            </a:r>
          </a:p>
          <a:p>
            <a:pPr algn="just"/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MAPA 03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pt-BR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Phéniciens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 </a:t>
            </a:r>
            <a:r>
              <a:rPr lang="pt-BR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Hébreux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r>
              <a:rPr lang="en-US" sz="1400" dirty="0" err="1">
                <a:latin typeface="+mj-lt"/>
              </a:rPr>
              <a:t>Cartes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historiques</a:t>
            </a:r>
            <a:r>
              <a:rPr lang="en-US" sz="1400" dirty="0">
                <a:latin typeface="+mj-lt"/>
              </a:rPr>
              <a:t>. Jean </a:t>
            </a:r>
            <a:r>
              <a:rPr lang="en-US" sz="1400" dirty="0" err="1">
                <a:latin typeface="+mj-lt"/>
              </a:rPr>
              <a:t>Pitié</a:t>
            </a:r>
            <a:r>
              <a:rPr lang="en-US" sz="1400" dirty="0">
                <a:latin typeface="+mj-lt"/>
              </a:rPr>
              <a:t>. 4. Editions </a:t>
            </a:r>
            <a:r>
              <a:rPr lang="en-US" sz="1400" dirty="0" err="1">
                <a:latin typeface="+mj-lt"/>
              </a:rPr>
              <a:t>Rossignol</a:t>
            </a:r>
            <a:r>
              <a:rPr lang="en-US" sz="1400" dirty="0">
                <a:latin typeface="+mj-lt"/>
              </a:rPr>
              <a:t>. </a:t>
            </a:r>
            <a:r>
              <a:rPr lang="en-US" sz="1400" dirty="0" err="1">
                <a:latin typeface="+mj-lt"/>
              </a:rPr>
              <a:t>Montmorillon</a:t>
            </a:r>
            <a:r>
              <a:rPr lang="en-US" sz="1400" dirty="0">
                <a:latin typeface="+mj-lt"/>
              </a:rPr>
              <a:t> (Vienne). Printed in France</a:t>
            </a:r>
            <a:r>
              <a:rPr lang="en-US" sz="1400" dirty="0" smtClean="0">
                <a:latin typeface="+mj-lt"/>
              </a:rPr>
              <a:t>.</a:t>
            </a:r>
          </a:p>
          <a:p>
            <a:pPr algn="just"/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/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MAPA 04: Grécia Antiga</a:t>
            </a:r>
          </a:p>
          <a:p>
            <a:pPr algn="just"/>
            <a:r>
              <a:rPr lang="pt-BR" sz="1400" dirty="0" smtClean="0">
                <a:latin typeface="+mj-lt"/>
              </a:rPr>
              <a:t>Mapas </a:t>
            </a:r>
            <a:r>
              <a:rPr lang="pt-BR" sz="1400" dirty="0">
                <a:latin typeface="+mj-lt"/>
              </a:rPr>
              <a:t>de História Antiga (MHA-2). Para fins escolares. Ed. Apoio Comercial S.A. Indústria e Comércio. SP. Industria Brasileira</a:t>
            </a:r>
            <a:r>
              <a:rPr lang="pt-BR" sz="1400" dirty="0" smtClean="0">
                <a:latin typeface="+mj-lt"/>
              </a:rPr>
              <a:t>.</a:t>
            </a:r>
          </a:p>
          <a:p>
            <a:pPr algn="just"/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/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MAPA 05: </a:t>
            </a:r>
            <a:r>
              <a:rPr lang="pt-B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 </a:t>
            </a:r>
            <a:r>
              <a:rPr lang="pt-BR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Grèce</a:t>
            </a:r>
            <a:endParaRPr lang="pt-BR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r>
              <a:rPr lang="en-US" sz="1400" dirty="0" err="1">
                <a:latin typeface="+mj-lt"/>
              </a:rPr>
              <a:t>Cartes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historiques</a:t>
            </a:r>
            <a:r>
              <a:rPr lang="en-US" sz="1400" dirty="0">
                <a:latin typeface="+mj-lt"/>
              </a:rPr>
              <a:t>. Jean </a:t>
            </a:r>
            <a:r>
              <a:rPr lang="en-US" sz="1400" dirty="0" err="1">
                <a:latin typeface="+mj-lt"/>
              </a:rPr>
              <a:t>Pitié</a:t>
            </a:r>
            <a:r>
              <a:rPr lang="en-US" sz="1400" dirty="0">
                <a:latin typeface="+mj-lt"/>
              </a:rPr>
              <a:t>. </a:t>
            </a:r>
            <a:r>
              <a:rPr lang="pt-BR" sz="1400" dirty="0">
                <a:latin typeface="+mj-lt"/>
              </a:rPr>
              <a:t>[s/i/nº]. </a:t>
            </a:r>
            <a:r>
              <a:rPr lang="en-US" sz="1400" dirty="0">
                <a:latin typeface="+mj-lt"/>
              </a:rPr>
              <a:t>Editions </a:t>
            </a:r>
            <a:r>
              <a:rPr lang="en-US" sz="1400" dirty="0" err="1">
                <a:latin typeface="+mj-lt"/>
              </a:rPr>
              <a:t>Rossignol</a:t>
            </a:r>
            <a:r>
              <a:rPr lang="en-US" sz="1400" dirty="0">
                <a:latin typeface="+mj-lt"/>
              </a:rPr>
              <a:t>. </a:t>
            </a:r>
            <a:r>
              <a:rPr lang="en-US" sz="1400" dirty="0" err="1">
                <a:latin typeface="+mj-lt"/>
              </a:rPr>
              <a:t>Montmorillon</a:t>
            </a:r>
            <a:r>
              <a:rPr lang="en-US" sz="1400" dirty="0">
                <a:latin typeface="+mj-lt"/>
              </a:rPr>
              <a:t> (Vienne). Printed in France.</a:t>
            </a:r>
          </a:p>
          <a:p>
            <a:pPr algn="just"/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/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MAPA 06: 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L’ Empire Perse</a:t>
            </a:r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r>
              <a:rPr lang="pt-BR" sz="1400" dirty="0">
                <a:latin typeface="+mj-lt"/>
              </a:rPr>
              <a:t>Cartes </a:t>
            </a:r>
            <a:r>
              <a:rPr lang="pt-BR" sz="1400" dirty="0" err="1">
                <a:latin typeface="+mj-lt"/>
              </a:rPr>
              <a:t>historiques</a:t>
            </a:r>
            <a:r>
              <a:rPr lang="pt-BR" sz="1400" dirty="0">
                <a:latin typeface="+mj-lt"/>
              </a:rPr>
              <a:t>. Jean </a:t>
            </a:r>
            <a:r>
              <a:rPr lang="pt-BR" sz="1400" dirty="0" err="1">
                <a:latin typeface="+mj-lt"/>
              </a:rPr>
              <a:t>Pitié</a:t>
            </a:r>
            <a:r>
              <a:rPr lang="pt-BR" sz="1400" dirty="0">
                <a:latin typeface="+mj-lt"/>
              </a:rPr>
              <a:t>. [s/i/nº]. </a:t>
            </a:r>
            <a:r>
              <a:rPr lang="en-US" sz="1400" dirty="0">
                <a:latin typeface="+mj-lt"/>
              </a:rPr>
              <a:t>Editions </a:t>
            </a:r>
            <a:r>
              <a:rPr lang="en-US" sz="1400" dirty="0" err="1">
                <a:latin typeface="+mj-lt"/>
              </a:rPr>
              <a:t>Rossignol</a:t>
            </a:r>
            <a:r>
              <a:rPr lang="en-US" sz="1400" dirty="0">
                <a:latin typeface="+mj-lt"/>
              </a:rPr>
              <a:t>. </a:t>
            </a:r>
            <a:r>
              <a:rPr lang="en-US" sz="1400" dirty="0" err="1">
                <a:latin typeface="+mj-lt"/>
              </a:rPr>
              <a:t>Montmorillon</a:t>
            </a:r>
            <a:r>
              <a:rPr lang="en-US" sz="1400" dirty="0">
                <a:latin typeface="+mj-lt"/>
              </a:rPr>
              <a:t> (Vienne). Printed in France</a:t>
            </a:r>
            <a:r>
              <a:rPr lang="en-US" sz="1400" dirty="0" smtClean="0">
                <a:latin typeface="+mj-lt"/>
              </a:rPr>
              <a:t>.</a:t>
            </a:r>
          </a:p>
          <a:p>
            <a:pPr algn="just"/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MAPA 07: </a:t>
            </a:r>
            <a:r>
              <a:rPr lang="pt-BR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L’Empire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d’Alexandre. La </a:t>
            </a:r>
            <a:r>
              <a:rPr lang="pt-BR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Civilisation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Hellénistique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r>
              <a:rPr lang="en-US" sz="1400" dirty="0" err="1" smtClean="0">
                <a:latin typeface="+mj-lt"/>
              </a:rPr>
              <a:t>Cartes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historiques</a:t>
            </a:r>
            <a:r>
              <a:rPr lang="en-US" sz="1400" dirty="0">
                <a:latin typeface="+mj-lt"/>
              </a:rPr>
              <a:t>. Jean </a:t>
            </a:r>
            <a:r>
              <a:rPr lang="en-US" sz="1400" dirty="0" err="1">
                <a:latin typeface="+mj-lt"/>
              </a:rPr>
              <a:t>Pitié</a:t>
            </a:r>
            <a:r>
              <a:rPr lang="en-US" sz="1400" dirty="0">
                <a:latin typeface="+mj-lt"/>
              </a:rPr>
              <a:t>. 8. Editions </a:t>
            </a:r>
            <a:r>
              <a:rPr lang="en-US" sz="1400" dirty="0" err="1">
                <a:latin typeface="+mj-lt"/>
              </a:rPr>
              <a:t>Rossignol</a:t>
            </a:r>
            <a:r>
              <a:rPr lang="en-US" sz="1400" dirty="0">
                <a:latin typeface="+mj-lt"/>
              </a:rPr>
              <a:t>. </a:t>
            </a:r>
            <a:r>
              <a:rPr lang="en-US" sz="1400" dirty="0" err="1">
                <a:latin typeface="+mj-lt"/>
              </a:rPr>
              <a:t>Montmorillon</a:t>
            </a:r>
            <a:r>
              <a:rPr lang="en-US" sz="1400" dirty="0">
                <a:latin typeface="+mj-lt"/>
              </a:rPr>
              <a:t> (Vienne). Printed in France</a:t>
            </a:r>
            <a:r>
              <a:rPr lang="en-US" sz="1400" dirty="0" smtClean="0">
                <a:latin typeface="+mj-lt"/>
              </a:rPr>
              <a:t>.</a:t>
            </a:r>
          </a:p>
          <a:p>
            <a:pPr algn="just"/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MAPA 08: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Império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Alexandre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r>
              <a:rPr lang="pt-BR" sz="1400" dirty="0">
                <a:latin typeface="+mj-lt"/>
              </a:rPr>
              <a:t>Mapas de História Antiga (MHA-6). Para fins escolares. Ed. Apoio Comercial S.A. Indústria e Comércio. SP. Industria Brasileira</a:t>
            </a:r>
            <a:r>
              <a:rPr lang="pt-BR" sz="1400" dirty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683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-12838" y="282714"/>
            <a:ext cx="9156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REFERÊNCIAS</a:t>
            </a:r>
            <a:endParaRPr lang="pt-BR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980728"/>
            <a:ext cx="871296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MAPA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09: La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Gaule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Romaine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r>
              <a:rPr lang="en-US" sz="1400" dirty="0" err="1">
                <a:latin typeface="+mj-lt"/>
              </a:rPr>
              <a:t>Cartes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historiques</a:t>
            </a:r>
            <a:r>
              <a:rPr lang="en-US" sz="1400" dirty="0">
                <a:latin typeface="+mj-lt"/>
              </a:rPr>
              <a:t>. Jean </a:t>
            </a:r>
            <a:r>
              <a:rPr lang="en-US" sz="1400" dirty="0" err="1">
                <a:latin typeface="+mj-lt"/>
              </a:rPr>
              <a:t>Pitié</a:t>
            </a:r>
            <a:r>
              <a:rPr lang="en-US" sz="1400" dirty="0">
                <a:latin typeface="+mj-lt"/>
              </a:rPr>
              <a:t>. [s/n/l] Editions </a:t>
            </a:r>
            <a:r>
              <a:rPr lang="en-US" sz="1400" dirty="0" err="1">
                <a:latin typeface="+mj-lt"/>
              </a:rPr>
              <a:t>Rossignol</a:t>
            </a:r>
            <a:r>
              <a:rPr lang="en-US" sz="1400" dirty="0">
                <a:latin typeface="+mj-lt"/>
              </a:rPr>
              <a:t>. </a:t>
            </a:r>
            <a:r>
              <a:rPr lang="en-US" sz="1400" dirty="0" err="1">
                <a:latin typeface="+mj-lt"/>
              </a:rPr>
              <a:t>Montmorillon</a:t>
            </a:r>
            <a:r>
              <a:rPr lang="en-US" sz="1400" dirty="0">
                <a:latin typeface="+mj-lt"/>
              </a:rPr>
              <a:t> (Vienne). Printed in France.</a:t>
            </a:r>
          </a:p>
          <a:p>
            <a:pPr algn="just"/>
            <a:endParaRPr lang="en-US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MAPA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10: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Les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uerres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uniques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pt-BR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r>
              <a:rPr lang="en-US" sz="1400" dirty="0" err="1" smtClean="0">
                <a:latin typeface="+mj-lt"/>
              </a:rPr>
              <a:t>Cartes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historiques</a:t>
            </a:r>
            <a:r>
              <a:rPr lang="en-US" sz="1400" dirty="0">
                <a:latin typeface="+mj-lt"/>
              </a:rPr>
              <a:t>. Jean </a:t>
            </a:r>
            <a:r>
              <a:rPr lang="en-US" sz="1400" dirty="0" err="1">
                <a:latin typeface="+mj-lt"/>
              </a:rPr>
              <a:t>Pitié</a:t>
            </a:r>
            <a:r>
              <a:rPr lang="en-US" sz="1400" dirty="0">
                <a:latin typeface="+mj-lt"/>
              </a:rPr>
              <a:t>. [s/n/l] Editions </a:t>
            </a:r>
            <a:r>
              <a:rPr lang="en-US" sz="1400" dirty="0" err="1">
                <a:latin typeface="+mj-lt"/>
              </a:rPr>
              <a:t>Rossignol</a:t>
            </a:r>
            <a:r>
              <a:rPr lang="en-US" sz="1400" dirty="0">
                <a:latin typeface="+mj-lt"/>
              </a:rPr>
              <a:t>. </a:t>
            </a:r>
            <a:r>
              <a:rPr lang="en-US" sz="1400" dirty="0" err="1">
                <a:latin typeface="+mj-lt"/>
              </a:rPr>
              <a:t>Montmorillon</a:t>
            </a:r>
            <a:r>
              <a:rPr lang="en-US" sz="1400" dirty="0">
                <a:latin typeface="+mj-lt"/>
              </a:rPr>
              <a:t> (Vienne). Printed in </a:t>
            </a:r>
            <a:r>
              <a:rPr lang="en-US" sz="1400" dirty="0">
                <a:latin typeface="+mj-lt"/>
              </a:rPr>
              <a:t>France.</a:t>
            </a:r>
            <a:endParaRPr lang="en-US" sz="1400" dirty="0">
              <a:latin typeface="+mj-lt"/>
            </a:endParaRPr>
          </a:p>
          <a:p>
            <a:pPr algn="just"/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/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MAPA 11: </a:t>
            </a:r>
            <a:r>
              <a:rPr lang="pt-BR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L’Empire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Romain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just"/>
            <a:r>
              <a:rPr lang="en-US" sz="1400" dirty="0" err="1">
                <a:latin typeface="+mj-lt"/>
              </a:rPr>
              <a:t>Cartes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historiques</a:t>
            </a:r>
            <a:r>
              <a:rPr lang="en-US" sz="1400" dirty="0">
                <a:latin typeface="+mj-lt"/>
              </a:rPr>
              <a:t>. Jean </a:t>
            </a:r>
            <a:r>
              <a:rPr lang="en-US" sz="1400" dirty="0" err="1">
                <a:latin typeface="+mj-lt"/>
              </a:rPr>
              <a:t>Pitié</a:t>
            </a:r>
            <a:r>
              <a:rPr lang="en-US" sz="1400" dirty="0">
                <a:latin typeface="+mj-lt"/>
              </a:rPr>
              <a:t>. [s/n/l] Editions </a:t>
            </a:r>
            <a:r>
              <a:rPr lang="en-US" sz="1400" dirty="0" err="1">
                <a:latin typeface="+mj-lt"/>
              </a:rPr>
              <a:t>Rossignol</a:t>
            </a:r>
            <a:r>
              <a:rPr lang="en-US" sz="1400" dirty="0">
                <a:latin typeface="+mj-lt"/>
              </a:rPr>
              <a:t>. </a:t>
            </a:r>
            <a:r>
              <a:rPr lang="en-US" sz="1400" dirty="0" err="1">
                <a:latin typeface="+mj-lt"/>
              </a:rPr>
              <a:t>Montmorillon</a:t>
            </a:r>
            <a:r>
              <a:rPr lang="en-US" sz="1400" dirty="0">
                <a:latin typeface="+mj-lt"/>
              </a:rPr>
              <a:t> (Vienne). Printed in </a:t>
            </a:r>
            <a:r>
              <a:rPr lang="en-US" sz="1400" dirty="0">
                <a:latin typeface="+mj-lt"/>
              </a:rPr>
              <a:t>France.</a:t>
            </a:r>
          </a:p>
          <a:p>
            <a:pPr algn="just"/>
            <a:endParaRPr lang="en-US" sz="1400" dirty="0"/>
          </a:p>
          <a:p>
            <a:pPr algn="just"/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MAPA 12:  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 </a:t>
            </a:r>
            <a:r>
              <a:rPr lang="pt-BR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Palestine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r>
              <a:rPr lang="pt-BR" sz="1400" dirty="0">
                <a:latin typeface="+mj-lt"/>
              </a:rPr>
              <a:t>Cartes </a:t>
            </a:r>
            <a:r>
              <a:rPr lang="pt-BR" sz="1400" dirty="0" err="1">
                <a:latin typeface="+mj-lt"/>
              </a:rPr>
              <a:t>historiques</a:t>
            </a:r>
            <a:r>
              <a:rPr lang="pt-BR" sz="1400" dirty="0">
                <a:latin typeface="+mj-lt"/>
              </a:rPr>
              <a:t>. Jean </a:t>
            </a:r>
            <a:r>
              <a:rPr lang="pt-BR" sz="1400" dirty="0" err="1">
                <a:latin typeface="+mj-lt"/>
              </a:rPr>
              <a:t>Pitié</a:t>
            </a:r>
            <a:r>
              <a:rPr lang="pt-BR" sz="1400" dirty="0">
                <a:latin typeface="+mj-lt"/>
              </a:rPr>
              <a:t>. [s/i/nº]. </a:t>
            </a:r>
            <a:r>
              <a:rPr lang="pt-BR" sz="1400" dirty="0" err="1">
                <a:latin typeface="+mj-lt"/>
              </a:rPr>
              <a:t>Editions</a:t>
            </a:r>
            <a:r>
              <a:rPr lang="pt-BR" sz="1400" dirty="0">
                <a:latin typeface="+mj-lt"/>
              </a:rPr>
              <a:t> </a:t>
            </a:r>
            <a:r>
              <a:rPr lang="pt-BR" sz="1400" dirty="0" err="1">
                <a:latin typeface="+mj-lt"/>
              </a:rPr>
              <a:t>Rossignol</a:t>
            </a:r>
            <a:r>
              <a:rPr lang="pt-BR" sz="1400" dirty="0">
                <a:latin typeface="+mj-lt"/>
              </a:rPr>
              <a:t>. </a:t>
            </a:r>
            <a:r>
              <a:rPr lang="pt-BR" sz="1400" dirty="0" err="1">
                <a:latin typeface="+mj-lt"/>
              </a:rPr>
              <a:t>Montmorillon</a:t>
            </a:r>
            <a:r>
              <a:rPr lang="pt-BR" sz="1400" dirty="0">
                <a:latin typeface="+mj-lt"/>
              </a:rPr>
              <a:t> (</a:t>
            </a:r>
            <a:r>
              <a:rPr lang="pt-BR" sz="1400" dirty="0" err="1">
                <a:latin typeface="+mj-lt"/>
              </a:rPr>
              <a:t>Vienne</a:t>
            </a:r>
            <a:r>
              <a:rPr lang="pt-BR" sz="1400" dirty="0">
                <a:latin typeface="+mj-lt"/>
              </a:rPr>
              <a:t>). </a:t>
            </a:r>
            <a:r>
              <a:rPr lang="pt-BR" sz="1400" dirty="0" err="1">
                <a:latin typeface="+mj-lt"/>
              </a:rPr>
              <a:t>Printed</a:t>
            </a:r>
            <a:r>
              <a:rPr lang="pt-BR" sz="1400" dirty="0">
                <a:latin typeface="+mj-lt"/>
              </a:rPr>
              <a:t> in France.</a:t>
            </a:r>
            <a:endParaRPr lang="en-US" sz="1400" dirty="0">
              <a:latin typeface="+mj-lt"/>
            </a:endParaRPr>
          </a:p>
          <a:p>
            <a:pPr algn="just"/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MAPA 13: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Les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Grandes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Inv</a:t>
            </a:r>
            <a:r>
              <a:rPr lang="pt-BR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asions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r>
              <a:rPr lang="en-US" sz="1400" dirty="0" err="1">
                <a:latin typeface="+mj-lt"/>
              </a:rPr>
              <a:t>Cartes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historiques</a:t>
            </a:r>
            <a:r>
              <a:rPr lang="en-US" sz="1400" dirty="0">
                <a:latin typeface="+mj-lt"/>
              </a:rPr>
              <a:t>. Jean </a:t>
            </a:r>
            <a:r>
              <a:rPr lang="en-US" sz="1400" dirty="0" err="1">
                <a:latin typeface="+mj-lt"/>
              </a:rPr>
              <a:t>Pitié</a:t>
            </a:r>
            <a:r>
              <a:rPr lang="en-US" sz="1400" dirty="0">
                <a:latin typeface="+mj-lt"/>
              </a:rPr>
              <a:t>. s/</a:t>
            </a:r>
            <a:r>
              <a:rPr lang="en-US" sz="1400" dirty="0" err="1">
                <a:latin typeface="+mj-lt"/>
              </a:rPr>
              <a:t>i</a:t>
            </a:r>
            <a:r>
              <a:rPr lang="en-US" sz="1400" dirty="0">
                <a:latin typeface="+mj-lt"/>
              </a:rPr>
              <a:t>. Editions </a:t>
            </a:r>
            <a:r>
              <a:rPr lang="en-US" sz="1400" dirty="0" err="1">
                <a:latin typeface="+mj-lt"/>
              </a:rPr>
              <a:t>Rossignol</a:t>
            </a:r>
            <a:r>
              <a:rPr lang="en-US" sz="1400" dirty="0">
                <a:latin typeface="+mj-lt"/>
              </a:rPr>
              <a:t>. </a:t>
            </a:r>
            <a:r>
              <a:rPr lang="en-US" sz="1400" dirty="0" err="1">
                <a:latin typeface="+mj-lt"/>
              </a:rPr>
              <a:t>Montmorillon</a:t>
            </a:r>
            <a:r>
              <a:rPr lang="en-US" sz="1400" dirty="0">
                <a:latin typeface="+mj-lt"/>
              </a:rPr>
              <a:t> (Vienne). Printed in France</a:t>
            </a:r>
            <a:r>
              <a:rPr lang="en-US" sz="1400" dirty="0">
                <a:latin typeface="+mj-lt"/>
              </a:rPr>
              <a:t>.</a:t>
            </a:r>
          </a:p>
          <a:p>
            <a:pPr algn="just"/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MAPA 14: 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Invasões </a:t>
            </a:r>
            <a:r>
              <a:rPr lang="pt-B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Bárbaras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r>
              <a:rPr lang="pt-BR" sz="1400" dirty="0">
                <a:latin typeface="+mj-lt"/>
              </a:rPr>
              <a:t>Mapas de História Antiga (MHA-6). Para fins escolares. Ed. Apoio Comercial S.A. Indústria e Comércio. SP. Industria Brasileira.</a:t>
            </a:r>
            <a:endParaRPr lang="en-US" sz="1400" dirty="0">
              <a:latin typeface="+mj-lt"/>
            </a:endParaRPr>
          </a:p>
          <a:p>
            <a:pPr algn="just"/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34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hlinkClick r:id="rId2" action="ppaction://hlinksldjump"/>
          </p:cNvPr>
          <p:cNvSpPr txBox="1"/>
          <p:nvPr/>
        </p:nvSpPr>
        <p:spPr>
          <a:xfrm>
            <a:off x="7812360" y="6453336"/>
            <a:ext cx="1080120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cs typeface="Times New Roman" pitchFamily="18" charset="0"/>
              </a:rPr>
              <a:t>SUMÁRIO</a:t>
            </a:r>
            <a:endParaRPr lang="pt-BR" sz="1400" b="1" dirty="0">
              <a:ln w="50800"/>
              <a:solidFill>
                <a:schemeClr val="bg1">
                  <a:shade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-12838" y="282714"/>
            <a:ext cx="9156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AS PRIMEIRAS CIVILIZAÇÕES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770" y="908720"/>
            <a:ext cx="6129622" cy="5923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83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05296"/>
            <a:ext cx="6021496" cy="5764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CaixaDeTexto 22"/>
          <p:cNvSpPr txBox="1"/>
          <p:nvPr/>
        </p:nvSpPr>
        <p:spPr>
          <a:xfrm>
            <a:off x="-12838" y="282714"/>
            <a:ext cx="9156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O EGITO</a:t>
            </a:r>
          </a:p>
        </p:txBody>
      </p:sp>
      <p:sp>
        <p:nvSpPr>
          <p:cNvPr id="5" name="CaixaDeTexto 4">
            <a:hlinkClick r:id="rId3" action="ppaction://hlinksldjump"/>
          </p:cNvPr>
          <p:cNvSpPr txBox="1"/>
          <p:nvPr/>
        </p:nvSpPr>
        <p:spPr>
          <a:xfrm>
            <a:off x="7812360" y="6361583"/>
            <a:ext cx="1080120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cs typeface="Times New Roman" pitchFamily="18" charset="0"/>
              </a:rPr>
              <a:t>SUMÁRIO</a:t>
            </a:r>
            <a:endParaRPr lang="pt-BR" sz="1400" b="1" dirty="0">
              <a:ln w="50800"/>
              <a:solidFill>
                <a:schemeClr val="bg1">
                  <a:shade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0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08720"/>
            <a:ext cx="6336704" cy="5831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CaixaDeTexto 18"/>
          <p:cNvSpPr txBox="1"/>
          <p:nvPr/>
        </p:nvSpPr>
        <p:spPr>
          <a:xfrm>
            <a:off x="-12838" y="282714"/>
            <a:ext cx="9156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FENÍCIOS - HEBREUS</a:t>
            </a:r>
          </a:p>
        </p:txBody>
      </p:sp>
      <p:sp>
        <p:nvSpPr>
          <p:cNvPr id="5" name="CaixaDeTexto 4">
            <a:hlinkClick r:id="rId3" action="ppaction://hlinksldjump"/>
          </p:cNvPr>
          <p:cNvSpPr txBox="1"/>
          <p:nvPr/>
        </p:nvSpPr>
        <p:spPr>
          <a:xfrm>
            <a:off x="251520" y="6381328"/>
            <a:ext cx="1080120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cs typeface="Times New Roman" pitchFamily="18" charset="0"/>
              </a:rPr>
              <a:t>SUMÁRIO</a:t>
            </a:r>
            <a:endParaRPr lang="pt-BR" sz="1400" b="1" dirty="0">
              <a:ln w="50800"/>
              <a:solidFill>
                <a:schemeClr val="bg1">
                  <a:shade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83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t="8581" r="1954" b="8576"/>
          <a:stretch/>
        </p:blipFill>
        <p:spPr>
          <a:xfrm>
            <a:off x="179512" y="908719"/>
            <a:ext cx="8784976" cy="5486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ixaDeTexto 10"/>
          <p:cNvSpPr txBox="1"/>
          <p:nvPr/>
        </p:nvSpPr>
        <p:spPr>
          <a:xfrm>
            <a:off x="-12838" y="282714"/>
            <a:ext cx="9156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GRÉCIA </a:t>
            </a:r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ANTIGA</a:t>
            </a:r>
          </a:p>
        </p:txBody>
      </p:sp>
      <p:sp>
        <p:nvSpPr>
          <p:cNvPr id="5" name="CaixaDeTexto 4">
            <a:hlinkClick r:id="rId3" action="ppaction://hlinksldjump"/>
          </p:cNvPr>
          <p:cNvSpPr txBox="1"/>
          <p:nvPr/>
        </p:nvSpPr>
        <p:spPr>
          <a:xfrm>
            <a:off x="4031940" y="6453336"/>
            <a:ext cx="1080120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cs typeface="Times New Roman" pitchFamily="18" charset="0"/>
              </a:rPr>
              <a:t>SUMÁRIO</a:t>
            </a:r>
            <a:endParaRPr lang="pt-BR" sz="1400" b="1" dirty="0">
              <a:ln w="50800"/>
              <a:solidFill>
                <a:schemeClr val="bg1">
                  <a:shade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02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750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7057506" y="138698"/>
            <a:ext cx="20864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 GRÉCIA</a:t>
            </a:r>
          </a:p>
        </p:txBody>
      </p:sp>
      <p:sp>
        <p:nvSpPr>
          <p:cNvPr id="5" name="CaixaDeTexto 4">
            <a:hlinkClick r:id="rId3" action="ppaction://hlinksldjump"/>
          </p:cNvPr>
          <p:cNvSpPr txBox="1"/>
          <p:nvPr/>
        </p:nvSpPr>
        <p:spPr>
          <a:xfrm>
            <a:off x="7812360" y="6453336"/>
            <a:ext cx="1080120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cs typeface="Times New Roman" pitchFamily="18" charset="0"/>
              </a:rPr>
              <a:t>SUMÁRIO</a:t>
            </a:r>
            <a:endParaRPr lang="pt-BR" sz="1400" b="1" dirty="0">
              <a:ln w="50800"/>
              <a:solidFill>
                <a:schemeClr val="bg1">
                  <a:shade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4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79712" y="908720"/>
            <a:ext cx="6912768" cy="588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CaixaDeTexto 32"/>
          <p:cNvSpPr txBox="1"/>
          <p:nvPr/>
        </p:nvSpPr>
        <p:spPr>
          <a:xfrm>
            <a:off x="-12838" y="282714"/>
            <a:ext cx="9156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O IMPÉRIO PERSA</a:t>
            </a:r>
          </a:p>
        </p:txBody>
      </p:sp>
      <p:sp>
        <p:nvSpPr>
          <p:cNvPr id="5" name="CaixaDeTexto 4">
            <a:hlinkClick r:id="rId3" action="ppaction://hlinksldjump"/>
          </p:cNvPr>
          <p:cNvSpPr txBox="1"/>
          <p:nvPr/>
        </p:nvSpPr>
        <p:spPr>
          <a:xfrm>
            <a:off x="467544" y="6361583"/>
            <a:ext cx="1080120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cs typeface="Times New Roman" pitchFamily="18" charset="0"/>
              </a:rPr>
              <a:t>SUMÁRIO</a:t>
            </a:r>
            <a:endParaRPr lang="pt-BR" sz="1400" b="1" dirty="0">
              <a:ln w="50800"/>
              <a:solidFill>
                <a:schemeClr val="bg1">
                  <a:shade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50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3275856" y="3645024"/>
            <a:ext cx="5796136" cy="3163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19"/>
          <a:stretch/>
        </p:blipFill>
        <p:spPr>
          <a:xfrm>
            <a:off x="72008" y="44624"/>
            <a:ext cx="5796136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5859856" y="469121"/>
            <a:ext cx="3284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O IMPÉRIO DE ALEXANDRE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12838" y="3997513"/>
            <a:ext cx="3360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 CIVILIZAÇÃO HELENÍSTICA</a:t>
            </a:r>
          </a:p>
        </p:txBody>
      </p:sp>
      <p:sp>
        <p:nvSpPr>
          <p:cNvPr id="7" name="CaixaDeTexto 6">
            <a:hlinkClick r:id="rId3" action="ppaction://hlinksldjump"/>
          </p:cNvPr>
          <p:cNvSpPr txBox="1"/>
          <p:nvPr/>
        </p:nvSpPr>
        <p:spPr>
          <a:xfrm>
            <a:off x="1127453" y="6309320"/>
            <a:ext cx="1080120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cs typeface="Times New Roman" pitchFamily="18" charset="0"/>
              </a:rPr>
              <a:t>SUMÁRIO</a:t>
            </a:r>
            <a:endParaRPr lang="pt-BR" sz="1400" b="1" dirty="0">
              <a:ln w="50800"/>
              <a:solidFill>
                <a:schemeClr val="bg1">
                  <a:shade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9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0" y="18864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IMPÉRIO DE ALEXANDRE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9" y="742638"/>
            <a:ext cx="7975579" cy="5638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>
            <a:hlinkClick r:id="rId3" action="ppaction://hlinksldjump"/>
          </p:cNvPr>
          <p:cNvSpPr txBox="1"/>
          <p:nvPr/>
        </p:nvSpPr>
        <p:spPr>
          <a:xfrm>
            <a:off x="4031940" y="6453336"/>
            <a:ext cx="1080120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cs typeface="Times New Roman" pitchFamily="18" charset="0"/>
              </a:rPr>
              <a:t>SUMÁRIO</a:t>
            </a:r>
            <a:endParaRPr lang="pt-BR" sz="1400" b="1" dirty="0">
              <a:ln w="50800"/>
              <a:solidFill>
                <a:schemeClr val="bg1">
                  <a:shade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2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pice">
  <a:themeElements>
    <a:clrScheme name="Áp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Áp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Áp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587</TotalTime>
  <Words>526</Words>
  <Application>Microsoft Office PowerPoint</Application>
  <PresentationFormat>Apresentação na tela (4:3)</PresentationFormat>
  <Paragraphs>104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Ápice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computador</dc:creator>
  <cp:lastModifiedBy>SALA218</cp:lastModifiedBy>
  <cp:revision>39</cp:revision>
  <dcterms:created xsi:type="dcterms:W3CDTF">2012-05-04T16:14:10Z</dcterms:created>
  <dcterms:modified xsi:type="dcterms:W3CDTF">2012-07-06T14:05:06Z</dcterms:modified>
</cp:coreProperties>
</file>