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321" r:id="rId2"/>
    <p:sldId id="319" r:id="rId3"/>
    <p:sldId id="320" r:id="rId4"/>
    <p:sldId id="336" r:id="rId5"/>
    <p:sldId id="257" r:id="rId6"/>
    <p:sldId id="284" r:id="rId7"/>
    <p:sldId id="267" r:id="rId8"/>
    <p:sldId id="343" r:id="rId9"/>
    <p:sldId id="282" r:id="rId10"/>
    <p:sldId id="290" r:id="rId11"/>
    <p:sldId id="295" r:id="rId12"/>
    <p:sldId id="333" r:id="rId13"/>
    <p:sldId id="334" r:id="rId14"/>
    <p:sldId id="329" r:id="rId15"/>
    <p:sldId id="326" r:id="rId16"/>
    <p:sldId id="331" r:id="rId17"/>
    <p:sldId id="332" r:id="rId18"/>
    <p:sldId id="330" r:id="rId19"/>
    <p:sldId id="323" r:id="rId20"/>
    <p:sldId id="325" r:id="rId21"/>
    <p:sldId id="337" r:id="rId22"/>
    <p:sldId id="316" r:id="rId23"/>
    <p:sldId id="317" r:id="rId24"/>
    <p:sldId id="318" r:id="rId25"/>
    <p:sldId id="315" r:id="rId26"/>
    <p:sldId id="338" r:id="rId27"/>
    <p:sldId id="341" r:id="rId28"/>
    <p:sldId id="340" r:id="rId29"/>
    <p:sldId id="342" r:id="rId3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6" d="100"/>
          <a:sy n="76" d="100"/>
        </p:scale>
        <p:origin x="47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19/06/2019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0418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19/06/2019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356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19/06/2019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5248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19/06/2019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5888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19/06/2019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5201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19/06/2019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6834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19/06/2019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6463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19/06/2019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9407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19/06/2019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660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19/06/2019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2549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19/06/2019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90200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19/06/2019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9421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\\LABIM-02-HP\Digitalizações\Cartão de Visita - LABIM\Logo - LABIM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71259" y="1166019"/>
            <a:ext cx="320148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0894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ACERVO DO DIÁRIO DE NATAL </a:t>
            </a:r>
            <a:br>
              <a:rPr lang="pt-BR" sz="2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pt-BR" sz="2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1947-1981</a:t>
            </a:r>
          </a:p>
        </p:txBody>
      </p:sp>
      <p:sp>
        <p:nvSpPr>
          <p:cNvPr id="5" name="Retângulo 4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 descr="E:\ACERVO LABIM\10. DIÁRIO DE NATAL-1947 E 81\DIÁRIO DE NATAL-1947\DIÁRIO DE NATAL0008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57" y="1600200"/>
            <a:ext cx="308668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Labim- Matriz\Desktop\DIÁRIO DE NATAL 0062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131" y="1600200"/>
            <a:ext cx="3026737" cy="46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691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632">
        <p:fade/>
      </p:transition>
    </mc:Choice>
    <mc:Fallback xmlns="">
      <p:transition spd="med" advTm="10632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t-BR" sz="25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ACERVO DO INSTITUTO HISTÓRICO E GEOGRÁFICO DO RN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pt-BR" b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LIVRO DOS TERMOS DE VEREAÇÃO - 1678</a:t>
            </a:r>
            <a:endParaRPr lang="pt-BR" b="0" dirty="0"/>
          </a:p>
        </p:txBody>
      </p:sp>
      <p:pic>
        <p:nvPicPr>
          <p:cNvPr id="4" name="Picture 2" descr="E:\ACERVO LABIM\31.VEREAÇÕES\Vereações 1674-1698  (FINALIZADO)\1674 - 1698 - 01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4277" y="2174875"/>
            <a:ext cx="2706033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ço Reservado para Texto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b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LIVRO DE REGISTRO DE CARTAS E PROVISÕES DO SENADO DA CÂMARA: 1659-1668</a:t>
            </a:r>
          </a:p>
        </p:txBody>
      </p:sp>
      <p:sp>
        <p:nvSpPr>
          <p:cNvPr id="5" name="Retângulo 4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Picture 2" descr="C:\Users\Labim- Matriz\Pictures\LIVRO DE REGISTRO DO SENADO DA CÂMARA\1 LIVRO DE REGISTRO DE CARTAS E PROVISOES 1659-1668\Cartas e Provisoes 1 Livro  - 0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04864"/>
            <a:ext cx="2645795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08">
        <p:fade/>
      </p:transition>
    </mc:Choice>
    <mc:Fallback xmlns="">
      <p:transition spd="med" advTm="8808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91264" cy="1354162"/>
          </a:xfrm>
        </p:spPr>
        <p:txBody>
          <a:bodyPr>
            <a:no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Acervo digital das Revistas do Instituto Histórico e Geográfico do Rio Grande do Norte: 1903-2018</a:t>
            </a:r>
            <a:br>
              <a:rPr lang="pt-BR" sz="2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pt-BR" sz="2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Coordenação: Íris Álvares Dantas</a:t>
            </a:r>
          </a:p>
        </p:txBody>
      </p:sp>
      <p:pic>
        <p:nvPicPr>
          <p:cNvPr id="18434" name="Picture 2" descr="E:\ACERVO LABIM\18. REVISTAS DO IHGRN\REVISTA DO IHGRN - 1903 VOLUME I N 01\REVISTA IHGB 1903 - 001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1772816"/>
            <a:ext cx="324688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E:\ACERVO LABIM\18. REVISTAS DO IHGRN\REVISTA DO IHGRN - 1904 VOLUME II\REVISTA DO IHGRN  VOL. 02 N.01\REVISTA IHGRN Vol. II N 01-01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1844824"/>
            <a:ext cx="274834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2050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9458" name="Picture 2" descr="J:\REVISTA DO IHGRN-VOL.III N.01-CAPA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3746" y="1600200"/>
            <a:ext cx="302550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Conteúdo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Picture 2" descr="E:\ACERVO LABIM\18. REVISTAS DO IHGRN\REVISTA DO IHGRN - 1907 VOLUME V N.02\REVISTA DO IHGRN-Vol. V n.02-p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60032" y="1553230"/>
            <a:ext cx="2952328" cy="461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0787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340" name="Picture 4" descr="J:\Untitled.FR12 - 0001 (2)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2040" y="1728195"/>
            <a:ext cx="3038302" cy="45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Conteúdo 7"/>
          <p:cNvSpPr>
            <a:spLocks noGrp="1"/>
          </p:cNvSpPr>
          <p:nvPr>
            <p:ph sz="half" idx="2"/>
          </p:nvPr>
        </p:nvSpPr>
        <p:spPr>
          <a:xfrm>
            <a:off x="4648200" y="1700808"/>
            <a:ext cx="3740224" cy="4536504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14339" name="Picture 3" descr="J:\IHGRN VOL. XV NUMEROS 1 E 2 1917 - 0002.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44823"/>
            <a:ext cx="2808312" cy="428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6408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266" name="Picture 2" descr="\\LABIM-02-HP\Digitalizações\DIGITALIZAÇÕES 2018.2\REVISTA DO IHGRN XCV - 2017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223" y="1600200"/>
            <a:ext cx="327855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\\LABIM-02-HP\Digitalizações\DIGITALIZAÇÕES 2018.2\REVISTA DO IHGRN Nº 96 - 2018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11260" y="1600200"/>
            <a:ext cx="331248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75454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pt-BR" sz="2400" dirty="0"/>
            </a:br>
            <a:br>
              <a:rPr lang="pt-BR" sz="2400" dirty="0"/>
            </a:br>
            <a:r>
              <a:rPr lang="pt-BR" sz="27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Digitalização e socialização do acervo de livros raros do Instituto Histórico e Geográfico do Rio Grande do Norte </a:t>
            </a:r>
            <a:br>
              <a:rPr lang="pt-BR" sz="27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pt-BR" sz="27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Coordenação: Felipe Tavares de Araújo</a:t>
            </a:r>
            <a:br>
              <a:rPr lang="pt-BR" sz="27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endParaRPr lang="pt-BR" sz="2700" b="1" dirty="0">
              <a:solidFill>
                <a:srgbClr val="FF0000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6386" name="Picture 2" descr="J:\OK - 0003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00033" y="1844824"/>
            <a:ext cx="2777948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J:\BREVE NOTICIA SOBRE A PROVINCIA DO RN - 001A.tif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1844824"/>
            <a:ext cx="271967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36633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7411" name="Picture 3" descr="J:\HISTORIA DE NISIA FLORESTA 1941 - 0001a.tif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80690" y="1600200"/>
            <a:ext cx="297361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Picture 2" descr="C:\Users\Labim- Matriz\Desktop\CULTO CÍVICO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2698" y="1602119"/>
            <a:ext cx="2647604" cy="45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0826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362" name="Picture 2" descr="J:\NOTAS DE UM MÉDICO DE PROVÍNCIA - 0001.tif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7163" y="1600200"/>
            <a:ext cx="301867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364" name="Picture 4" descr="J:\OK - 0001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42961"/>
            <a:ext cx="2932522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 7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814836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 descr="J:\POESIAS COMPLETAS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3190" y="1600200"/>
            <a:ext cx="290661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2" descr="C:\Users\Labim- Matriz\Desktop\FOLHAS MORTAS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8987" y="1602119"/>
            <a:ext cx="3217025" cy="452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231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3200" dirty="0">
                <a:latin typeface="Aharoni" panose="02010803020104030203" pitchFamily="2" charset="-79"/>
                <a:cs typeface="Aharoni" panose="02010803020104030203" pitchFamily="2" charset="-79"/>
              </a:rPr>
              <a:t>PROJETOS E PARCERIAS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>
            <a:normAutofit/>
          </a:bodyPr>
          <a:lstStyle/>
          <a:p>
            <a:r>
              <a:rPr lang="pt-BR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INSTITUTO HISTÓRICO E GEOGRÁFICO DO RN</a:t>
            </a:r>
          </a:p>
          <a:p>
            <a:r>
              <a:rPr lang="pt-BR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ARQUIVO PÚBLICO ESTADUAL</a:t>
            </a:r>
          </a:p>
          <a:p>
            <a:r>
              <a:rPr lang="pt-BR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TRIBUNA DO NORTE </a:t>
            </a:r>
          </a:p>
          <a:p>
            <a:r>
              <a:rPr lang="pt-BR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DEPARTAMENTO DE POLÍTICAS PÚBLICAS – INSTITUTO TAVARES DE LIRA</a:t>
            </a:r>
          </a:p>
          <a:p>
            <a:r>
              <a:rPr lang="pt-BR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DEPARTAMENTO DE PSICOLOGIA</a:t>
            </a:r>
          </a:p>
          <a:p>
            <a:r>
              <a:rPr lang="pt-BR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DEPARTAMENTO DE TURISMO</a:t>
            </a:r>
          </a:p>
          <a:p>
            <a:r>
              <a:rPr lang="pt-BR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MEC-PNLD</a:t>
            </a:r>
          </a:p>
          <a:p>
            <a:r>
              <a:rPr lang="pt-BR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PREFEITURA DO NATAL</a:t>
            </a:r>
          </a:p>
          <a:p>
            <a:r>
              <a:rPr lang="pt-BR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COMUNICA: Superintendência de Comunicação</a:t>
            </a:r>
          </a:p>
          <a:p>
            <a:r>
              <a:rPr lang="pt-BR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DIÁRIO DE NATAL</a:t>
            </a:r>
          </a:p>
          <a:p>
            <a:endParaRPr lang="pt-BR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7073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10" name="Retângulo 9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19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1000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INSTALAÇÕES FÍSICAS DO LABIM</a:t>
            </a:r>
            <a:br>
              <a:rPr lang="pt-BR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pt-BR" sz="2400" dirty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SALA 811 - CCHLA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7807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\\LABIM-02-HP\Digitalizações\DIGITALIZAÇÕES 2018.2\SETEMBRO-OUTUBRO\FOTOS LABIM 2018\20180820_1006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5344" y="1166019"/>
            <a:ext cx="603331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431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074" name="Picture 2" descr="\\LABIM-02-HP\Digitalizações\DIGITALIZAÇÕES 2018.2\SETEMBRO-OUTUBRO\FOTOS LABIM 2018\20180820_1036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5344" y="1166019"/>
            <a:ext cx="603331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2033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098" name="Picture 2" descr="\\LABIM-02-HP\Digitalizações\DIGITALIZAÇÕES 2018.2\SETEMBRO-OUTUBRO\FOTOS LABIM 2018\20180820_1039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5344" y="1166019"/>
            <a:ext cx="603331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8898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55344" y="1166019"/>
            <a:ext cx="603331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76082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Espaço Reservado para Conteúdo 3" descr="IMG-20151020-WA0021"/>
          <p:cNvPicPr>
            <a:picLocks noGrp="1" noChangeAspect="1"/>
          </p:cNvPicPr>
          <p:nvPr isPhoto="1">
            <p:ph idx="1"/>
          </p:nvPr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62" y="1166019"/>
            <a:ext cx="8064076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ângulo 4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630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4578" name="Picture 2" descr="C:\Users\Labim- Matriz\Pictures\CIENTEC 2017\20171025_1730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2" y="1166019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4379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3554" name="Picture 2" descr="C:\Users\Labim- Matriz\Pictures\CIENTEC 2017\20171025_1728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5288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/>
          <a:lstStyle/>
          <a:p>
            <a:pPr algn="ctr"/>
            <a:r>
              <a:rPr lang="pt-BR" sz="2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REPOSITÓRIO LABIM: repositoriolabim@ufrn.cchla.br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55576" y="1600200"/>
            <a:ext cx="7321624" cy="4800600"/>
          </a:xfrm>
        </p:spPr>
        <p:txBody>
          <a:bodyPr/>
          <a:lstStyle/>
          <a:p>
            <a:endParaRPr lang="pt-BR" dirty="0"/>
          </a:p>
        </p:txBody>
      </p:sp>
      <p:pic>
        <p:nvPicPr>
          <p:cNvPr id="20482" name="Picture 2" descr="J:\LABI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636" y="1628800"/>
            <a:ext cx="6552728" cy="441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7567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578496"/>
            <a:ext cx="8229600" cy="3701008"/>
          </a:xfrm>
        </p:spPr>
        <p:txBody>
          <a:bodyPr>
            <a:normAutofit fontScale="70000" lnSpcReduction="20000"/>
          </a:bodyPr>
          <a:lstStyle/>
          <a:p>
            <a:pPr marL="114300" indent="0">
              <a:buNone/>
            </a:pPr>
            <a:r>
              <a:rPr lang="pt-BR" sz="2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Coordenadora:</a:t>
            </a:r>
            <a:r>
              <a:rPr lang="pt-BR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Íris Álvares Dantas</a:t>
            </a:r>
          </a:p>
          <a:p>
            <a:pPr marL="114300" indent="0">
              <a:buNone/>
            </a:pPr>
            <a:endParaRPr lang="pt-BR" sz="24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pPr marL="114300" indent="0">
              <a:buNone/>
            </a:pPr>
            <a:r>
              <a:rPr lang="pt-BR" sz="2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Bolsistas: </a:t>
            </a:r>
          </a:p>
          <a:p>
            <a:r>
              <a:rPr lang="pt-BR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Antônio Carlos de Medeiros (bolsista voluntário)</a:t>
            </a:r>
          </a:p>
          <a:p>
            <a:r>
              <a:rPr lang="pt-BR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Rafaela Vitória Trindade (bolsista voluntária)</a:t>
            </a:r>
          </a:p>
          <a:p>
            <a:r>
              <a:rPr lang="pt-BR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Diego Cavalcanti (bolsista do Diário de Natal)</a:t>
            </a:r>
          </a:p>
          <a:p>
            <a:r>
              <a:rPr lang="pt-BR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Felipe Cavalcanti (bolsista de apoio técnico)</a:t>
            </a:r>
          </a:p>
          <a:p>
            <a:r>
              <a:rPr lang="pt-BR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Ingrid </a:t>
            </a:r>
            <a:r>
              <a:rPr lang="pt-BR" sz="24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Moana</a:t>
            </a:r>
            <a:r>
              <a:rPr lang="pt-BR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Pereira da Silva (bolsista do Diário de Natal)</a:t>
            </a:r>
          </a:p>
          <a:p>
            <a:r>
              <a:rPr lang="pt-BR" sz="24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Janeto</a:t>
            </a:r>
            <a:r>
              <a:rPr lang="pt-BR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 (bolsista do Diário de Natal)</a:t>
            </a:r>
          </a:p>
          <a:p>
            <a:r>
              <a:rPr lang="pt-BR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João Paulo Fonseca (bolsista </a:t>
            </a:r>
            <a:r>
              <a:rPr lang="pt-BR" sz="2400" dirty="0" err="1">
                <a:latin typeface="Browallia New" panose="020B0604020202020204" pitchFamily="34" charset="-34"/>
                <a:cs typeface="Browallia New" panose="020B0604020202020204" pitchFamily="34" charset="-34"/>
              </a:rPr>
              <a:t>ProEx</a:t>
            </a:r>
            <a:r>
              <a:rPr lang="pt-BR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)</a:t>
            </a:r>
          </a:p>
          <a:p>
            <a:r>
              <a:rPr lang="pt-BR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Júlio César Costa (bolsista do Diário de Natal)</a:t>
            </a:r>
          </a:p>
          <a:p>
            <a:r>
              <a:rPr lang="pt-BR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Nathalia Soares Costa (bolsista do Diário de Natal)</a:t>
            </a:r>
          </a:p>
          <a:p>
            <a:r>
              <a:rPr lang="pt-BR" sz="2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Priscilla Dayanne Silva de Oliveira (bolsista de apoio técnico)</a:t>
            </a:r>
          </a:p>
          <a:p>
            <a:endParaRPr lang="pt-BR" sz="2400" dirty="0">
              <a:solidFill>
                <a:schemeClr val="bg2"/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  <a:p>
            <a:endParaRPr lang="pt-BR" sz="24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9" name="Grupo 8"/>
          <p:cNvGrpSpPr/>
          <p:nvPr/>
        </p:nvGrpSpPr>
        <p:grpSpPr>
          <a:xfrm>
            <a:off x="457200" y="260648"/>
            <a:ext cx="8229600" cy="1143000"/>
            <a:chOff x="457200" y="260648"/>
            <a:chExt cx="8229600" cy="1143000"/>
          </a:xfrm>
        </p:grpSpPr>
        <p:sp>
          <p:nvSpPr>
            <p:cNvPr id="6" name="Título 1"/>
            <p:cNvSpPr txBox="1">
              <a:spLocks/>
            </p:cNvSpPr>
            <p:nvPr/>
          </p:nvSpPr>
          <p:spPr>
            <a:xfrm>
              <a:off x="457200" y="260648"/>
              <a:ext cx="82296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pt-BR" sz="3200" dirty="0">
                  <a:latin typeface="Aharoni" panose="02010803020104030203" pitchFamily="2" charset="-79"/>
                  <a:cs typeface="Aharoni" panose="02010803020104030203" pitchFamily="2" charset="-79"/>
                </a:rPr>
                <a:t>EQUIPE TECNICA</a:t>
              </a: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4644008" y="459830"/>
              <a:ext cx="432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3600" dirty="0">
                  <a:latin typeface="Aharoni" panose="02010803020104030203" pitchFamily="2" charset="-79"/>
                  <a:cs typeface="Aharoni" panose="02010803020104030203" pitchFamily="2" charset="-79"/>
                </a:rPr>
                <a:t>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7073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 idx="4294967295"/>
          </p:nvPr>
        </p:nvSpPr>
        <p:spPr>
          <a:xfrm>
            <a:off x="791580" y="2209937"/>
            <a:ext cx="7560840" cy="2438127"/>
          </a:xfrm>
        </p:spPr>
        <p:txBody>
          <a:bodyPr>
            <a:normAutofit/>
          </a:bodyPr>
          <a:lstStyle/>
          <a:p>
            <a:r>
              <a:rPr lang="pt-BR" sz="3200" dirty="0">
                <a:latin typeface="Aharoni" panose="02010803020104030203" pitchFamily="2" charset="-79"/>
                <a:cs typeface="Aharoni" panose="02010803020104030203" pitchFamily="2" charset="-79"/>
              </a:rPr>
              <a:t>PRINCIPAIS ACERVOS DIGITAIS PRODUZIDOS PELO LABIM/UFRN:</a:t>
            </a:r>
          </a:p>
        </p:txBody>
      </p:sp>
      <p:sp>
        <p:nvSpPr>
          <p:cNvPr id="7" name="Retângulo 6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7339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ACERVO DOCUMENTAL DO PRIMEIRO CARTÓRIO DE SÃO JOSÉ DE MIPIBU</a:t>
            </a: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b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INVENTÁRIO E PARTILHA - 1890</a:t>
            </a:r>
            <a:endParaRPr lang="pt-BR" b="0" dirty="0"/>
          </a:p>
        </p:txBody>
      </p:sp>
      <p:pic>
        <p:nvPicPr>
          <p:cNvPr id="1026" name="Picture 2" descr="C:\Users\Labim- Matriz\Pictures\03. ACERVO DE INVENTÁRIOS  E PARTILHAS\INVENTÁRIOS PASTA 06\P06V04-1890\Inv 06 Vol 23001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2492896"/>
            <a:ext cx="2642650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pt-BR" b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HABILITAÇÃO PARA CASAMENTO</a:t>
            </a:r>
          </a:p>
        </p:txBody>
      </p:sp>
      <p:pic>
        <p:nvPicPr>
          <p:cNvPr id="7" name="Picture 2" descr="E:\ACERVO LABIM\04. ACERVO DE AÇÕES CÍVEIS-HABILITAÇÕES\HABILITAÇÕES (1890-1903)\Habilitação para Casamento (Doc. 07 a 144)\Doc 07 (1890-1891)\Doc 07 (1809 a 91) - 001.tif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4088" y="2492896"/>
            <a:ext cx="2614876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105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916">
        <p:fade/>
      </p:transition>
    </mc:Choice>
    <mc:Fallback xmlns="">
      <p:transition spd="med" advTm="6916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ACERVO DOCUMENTAL DO PRIMEIRO CARTÓRIO DE SÃO JOSÉ DE MIPIBU</a:t>
            </a:r>
            <a:br>
              <a:rPr 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idx="1"/>
          </p:nvPr>
        </p:nvSpPr>
        <p:spPr>
          <a:xfrm>
            <a:off x="1043608" y="1463105"/>
            <a:ext cx="2808312" cy="639762"/>
          </a:xfrm>
        </p:spPr>
        <p:txBody>
          <a:bodyPr>
            <a:normAutofit/>
          </a:bodyPr>
          <a:lstStyle/>
          <a:p>
            <a:pPr algn="ctr"/>
            <a:r>
              <a:rPr lang="pt-BR" b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AÇÃO DE DIVÓRCIO - 1893</a:t>
            </a:r>
          </a:p>
        </p:txBody>
      </p:sp>
      <p:pic>
        <p:nvPicPr>
          <p:cNvPr id="4" name="Picture 3" descr="E:\ACERVO LABIM\03. ACERVO DE INVENTÁRIOS  E PARTILHAS\DIVORCIO\Image00002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08" y="2204864"/>
            <a:ext cx="2755270" cy="402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ço Reservado para Texto 6"/>
          <p:cNvSpPr>
            <a:spLocks noGrp="1"/>
          </p:cNvSpPr>
          <p:nvPr>
            <p:ph type="body" sz="quarter" idx="3"/>
          </p:nvPr>
        </p:nvSpPr>
        <p:spPr>
          <a:xfrm>
            <a:off x="5292080" y="1391097"/>
            <a:ext cx="2808312" cy="639762"/>
          </a:xfrm>
        </p:spPr>
        <p:txBody>
          <a:bodyPr/>
          <a:lstStyle/>
          <a:p>
            <a:pPr algn="ctr"/>
            <a:r>
              <a:rPr lang="pt-BR" b="0" dirty="0">
                <a:latin typeface="Browallia New" panose="020B0604020202020204" pitchFamily="34" charset="-34"/>
                <a:cs typeface="Browallia New" panose="020B0604020202020204" pitchFamily="34" charset="-34"/>
              </a:rPr>
              <a:t>AÇÃO CRIMINAL - 1881</a:t>
            </a:r>
            <a:endParaRPr lang="pt-BR" b="0" dirty="0"/>
          </a:p>
        </p:txBody>
      </p:sp>
      <p:sp>
        <p:nvSpPr>
          <p:cNvPr id="5" name="Retângulo 4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2" descr="C:\Users\Labim- Matriz\Pictures\01. SÃO JOSÉ DE MIPIBU DIGITAL\CAIXA 10\C10V22\C10V22-0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2132856"/>
            <a:ext cx="2810934" cy="395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30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169">
        <p:fade/>
      </p:transition>
    </mc:Choice>
    <mc:Fallback xmlns="">
      <p:transition spd="med" advTm="7169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ACERVO DO ARQUIVO PÚBLICO DO RN</a:t>
            </a:r>
            <a:br>
              <a:rPr lang="pt-BR" sz="2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pt-BR" sz="2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LIVRO DE ACTOS DA DIRETORIA GERAL DA INSTRUÇAO 1914-1919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10242" name="Picture 2" descr="E:\ACERVO LABIM\07. ARQUIVO PÚBLICO-CONCEIÇÃO GUILHERME\ACTOS E RESOLUCOES DA DIRETORIA GERAL 1914 A 1919\Scanjob_2666\ACTOS E RESOLUÇOES DA DIRETORIA GERAL 1914 A 1919 CAPA-A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628800"/>
            <a:ext cx="2994582" cy="4286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2" descr="E:\ACERVO LABIM\07. ARQUIVO PÚBLICO-CONCEIÇÃO GUILHERME\ACTOS E RESOLUCOES DA DIRETORIA GERAL 1914 A 1919\Scanjob_2666\ACTOS E RESOLUÇOES DA DIRETORIA GERAL 1914 A 1919-005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4174" y="1600200"/>
            <a:ext cx="312665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437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30">
        <p:fade/>
      </p:transition>
    </mc:Choice>
    <mc:Fallback xmlns="">
      <p:transition spd="med" advTm="863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z="2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ACERVO DO ARQUIVO PÚBLICO DO RN</a:t>
            </a:r>
            <a:br>
              <a:rPr lang="pt-BR" sz="2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pt-BR" sz="2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1977-1995</a:t>
            </a:r>
            <a:br>
              <a:rPr lang="pt-BR" sz="2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endParaRPr lang="pt-BR" sz="2400" dirty="0"/>
          </a:p>
        </p:txBody>
      </p:sp>
      <p:pic>
        <p:nvPicPr>
          <p:cNvPr id="25602" name="Picture 2" descr="I:\REVISTAS RN ECONÔMICO\RN ECONÔMICO\RN ECONOMICO 1977\RN ECONOMICO ANO VIII N. 79 - JANEIRO 1977\Scanjob_4073\ANO VIII Nº 79 - JAN 1977 001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92" y="1600200"/>
            <a:ext cx="333381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I:\REVISTAS RN ECONÔMICO\RN ECONOMICO-1978\RN ECONOMICO ANO IX N. 87 - FEVEREIRO 1978\A 9 N 87 FEV 78 001.ti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425" y="1600200"/>
            <a:ext cx="331014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6242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ACERVO TRIBUNA DO NORTE </a:t>
            </a:r>
            <a:br>
              <a:rPr lang="pt-BR" sz="2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pt-BR" sz="2400" b="1" dirty="0">
                <a:solidFill>
                  <a:srgbClr val="FF0000"/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1950-1994</a:t>
            </a:r>
          </a:p>
        </p:txBody>
      </p:sp>
      <p:pic>
        <p:nvPicPr>
          <p:cNvPr id="4" name="Picture 2" descr="G:\ARQUIVO - TRIBUNA DO NORTE\1 TRIBUNA DO NORTE - digitalizado\1991\9108ago\19910802\Image00001.t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8514" y="1600200"/>
            <a:ext cx="295597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 4"/>
          <p:cNvSpPr/>
          <p:nvPr/>
        </p:nvSpPr>
        <p:spPr>
          <a:xfrm>
            <a:off x="9001000" y="0"/>
            <a:ext cx="143000" cy="6858000"/>
          </a:xfrm>
          <a:prstGeom prst="rect">
            <a:avLst/>
          </a:prstGeom>
          <a:solidFill>
            <a:srgbClr val="EC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G:\ARQUIVO - TRIBUNA DO NORTE\1 TRIBUNA DO NORTE - digitalizado\1970\7001jan\19700109\Image0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418" y="1600200"/>
            <a:ext cx="29701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0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75">
        <p:fade/>
      </p:transition>
    </mc:Choice>
    <mc:Fallback xmlns="">
      <p:transition spd="med" advTm="13475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1367</TotalTime>
  <Words>267</Words>
  <Application>Microsoft Office PowerPoint</Application>
  <PresentationFormat>Apresentação na tela (4:3)</PresentationFormat>
  <Paragraphs>44</Paragraphs>
  <Slides>29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5" baseType="lpstr">
      <vt:lpstr>Aharoni</vt:lpstr>
      <vt:lpstr>Arial</vt:lpstr>
      <vt:lpstr>Browallia New</vt:lpstr>
      <vt:lpstr>Calibri</vt:lpstr>
      <vt:lpstr>Times New Roman</vt:lpstr>
      <vt:lpstr>Tema do Office</vt:lpstr>
      <vt:lpstr>Apresentação do PowerPoint</vt:lpstr>
      <vt:lpstr>PROJETOS E PARCERIAS</vt:lpstr>
      <vt:lpstr>Apresentação do PowerPoint</vt:lpstr>
      <vt:lpstr>PRINCIPAIS ACERVOS DIGITAIS PRODUZIDOS PELO LABIM/UFRN:</vt:lpstr>
      <vt:lpstr>ACERVO DOCUMENTAL DO PRIMEIRO CARTÓRIO DE SÃO JOSÉ DE MIPIBU</vt:lpstr>
      <vt:lpstr>ACERVO DOCUMENTAL DO PRIMEIRO CARTÓRIO DE SÃO JOSÉ DE MIPIBU </vt:lpstr>
      <vt:lpstr>ACERVO DO ARQUIVO PÚBLICO DO RN LIVRO DE ACTOS DA DIRETORIA GERAL DA INSTRUÇAO 1914-1919</vt:lpstr>
      <vt:lpstr>ACERVO DO ARQUIVO PÚBLICO DO RN 1977-1995 </vt:lpstr>
      <vt:lpstr>ACERVO TRIBUNA DO NORTE  1950-1994</vt:lpstr>
      <vt:lpstr>ACERVO DO DIÁRIO DE NATAL  1947-1981</vt:lpstr>
      <vt:lpstr>ACERVO DO INSTITUTO HISTÓRICO E GEOGRÁFICO DO RN</vt:lpstr>
      <vt:lpstr>Acervo digital das Revistas do Instituto Histórico e Geográfico do Rio Grande do Norte: 1903-2018 Coordenação: Íris Álvares Dantas</vt:lpstr>
      <vt:lpstr>Apresentação do PowerPoint</vt:lpstr>
      <vt:lpstr>Apresentação do PowerPoint</vt:lpstr>
      <vt:lpstr>Apresentação do PowerPoint</vt:lpstr>
      <vt:lpstr>  Digitalização e socialização do acervo de livros raros do Instituto Histórico e Geográfico do Rio Grande do Norte  Coordenação: Felipe Tavares de Araújo </vt:lpstr>
      <vt:lpstr>Apresentação do PowerPoint</vt:lpstr>
      <vt:lpstr>Apresentação do PowerPoint</vt:lpstr>
      <vt:lpstr>Apresentação do PowerPoint</vt:lpstr>
      <vt:lpstr>Apresentação do PowerPoint</vt:lpstr>
      <vt:lpstr>INSTALAÇÕES FÍSICAS DO LABIM SALA 811 - CCHLA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REPOSITÓRIO LABIM: repositoriolabim@ufrn.cchla.br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Labim- Matriz</dc:creator>
  <cp:lastModifiedBy>Labim- Matriz</cp:lastModifiedBy>
  <cp:revision>78</cp:revision>
  <dcterms:modified xsi:type="dcterms:W3CDTF">2019-06-19T12:50:34Z</dcterms:modified>
</cp:coreProperties>
</file>